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8"/>
  </p:notesMasterIdLst>
  <p:sldIdLst>
    <p:sldId id="256" r:id="rId5"/>
    <p:sldId id="257" r:id="rId6"/>
    <p:sldId id="258" r:id="rId7"/>
    <p:sldId id="268" r:id="rId8"/>
    <p:sldId id="259" r:id="rId9"/>
    <p:sldId id="301" r:id="rId10"/>
    <p:sldId id="296" r:id="rId11"/>
    <p:sldId id="304" r:id="rId12"/>
    <p:sldId id="331" r:id="rId13"/>
    <p:sldId id="305" r:id="rId14"/>
    <p:sldId id="306" r:id="rId15"/>
    <p:sldId id="334" r:id="rId16"/>
    <p:sldId id="335" r:id="rId17"/>
    <p:sldId id="336" r:id="rId18"/>
    <p:sldId id="297" r:id="rId19"/>
    <p:sldId id="308" r:id="rId20"/>
    <p:sldId id="307" r:id="rId21"/>
    <p:sldId id="298" r:id="rId22"/>
    <p:sldId id="330" r:id="rId23"/>
    <p:sldId id="309" r:id="rId24"/>
    <p:sldId id="310" r:id="rId25"/>
    <p:sldId id="311" r:id="rId26"/>
    <p:sldId id="312" r:id="rId27"/>
    <p:sldId id="315" r:id="rId28"/>
    <p:sldId id="313" r:id="rId29"/>
    <p:sldId id="314" r:id="rId30"/>
    <p:sldId id="317" r:id="rId31"/>
    <p:sldId id="316" r:id="rId32"/>
    <p:sldId id="318" r:id="rId33"/>
    <p:sldId id="319" r:id="rId34"/>
    <p:sldId id="320" r:id="rId35"/>
    <p:sldId id="300" r:id="rId36"/>
    <p:sldId id="321" r:id="rId37"/>
    <p:sldId id="322" r:id="rId38"/>
    <p:sldId id="323" r:id="rId39"/>
    <p:sldId id="299" r:id="rId40"/>
    <p:sldId id="324" r:id="rId41"/>
    <p:sldId id="325" r:id="rId42"/>
    <p:sldId id="328" r:id="rId43"/>
    <p:sldId id="326" r:id="rId44"/>
    <p:sldId id="332" r:id="rId45"/>
    <p:sldId id="333" r:id="rId46"/>
    <p:sldId id="26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909B7E-F4C5-405A-8CE8-ECA280A99F73}" v="2" dt="2021-07-01T15:44:12.68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9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B909B7E-F4C5-405A-8CE8-ECA280A99F73}"/>
    <pc:docChg chg="undo custSel addSld delSld modSld">
      <pc:chgData name="Andersen, Andy R (NYSERDA)" userId="b29e34e2-2c49-4861-897c-fb0eca8b4ebb" providerId="ADAL" clId="{6B909B7E-F4C5-405A-8CE8-ECA280A99F73}" dt="2021-07-01T15:43:57.492" v="116" actId="113"/>
      <pc:docMkLst>
        <pc:docMk/>
      </pc:docMkLst>
      <pc:sldChg chg="modSp mod">
        <pc:chgData name="Andersen, Andy R (NYSERDA)" userId="b29e34e2-2c49-4861-897c-fb0eca8b4ebb" providerId="ADAL" clId="{6B909B7E-F4C5-405A-8CE8-ECA280A99F73}" dt="2021-07-01T15:22:20.469" v="39" actId="20577"/>
        <pc:sldMkLst>
          <pc:docMk/>
          <pc:sldMk cId="2150696042" sldId="256"/>
        </pc:sldMkLst>
        <pc:spChg chg="mod">
          <ac:chgData name="Andersen, Andy R (NYSERDA)" userId="b29e34e2-2c49-4861-897c-fb0eca8b4ebb" providerId="ADAL" clId="{6B909B7E-F4C5-405A-8CE8-ECA280A99F73}" dt="2021-07-01T15:22:14.086" v="14" actId="20577"/>
          <ac:spMkLst>
            <pc:docMk/>
            <pc:sldMk cId="2150696042" sldId="256"/>
            <ac:spMk id="6" creationId="{59958BED-A66C-974A-ABC4-A83D07377D57}"/>
          </ac:spMkLst>
        </pc:spChg>
        <pc:spChg chg="mod">
          <ac:chgData name="Andersen, Andy R (NYSERDA)" userId="b29e34e2-2c49-4861-897c-fb0eca8b4ebb" providerId="ADAL" clId="{6B909B7E-F4C5-405A-8CE8-ECA280A99F73}" dt="2021-07-01T15:22:20.469" v="39" actId="20577"/>
          <ac:spMkLst>
            <pc:docMk/>
            <pc:sldMk cId="2150696042" sldId="256"/>
            <ac:spMk id="7" creationId="{8785EF96-A271-CD4C-8F1C-433863C69763}"/>
          </ac:spMkLst>
        </pc:spChg>
      </pc:sldChg>
      <pc:sldChg chg="modSp mod">
        <pc:chgData name="Andersen, Andy R (NYSERDA)" userId="b29e34e2-2c49-4861-897c-fb0eca8b4ebb" providerId="ADAL" clId="{6B909B7E-F4C5-405A-8CE8-ECA280A99F73}" dt="2021-07-01T15:22:54.698" v="74" actId="20577"/>
        <pc:sldMkLst>
          <pc:docMk/>
          <pc:sldMk cId="2130049529" sldId="258"/>
        </pc:sldMkLst>
        <pc:spChg chg="mod">
          <ac:chgData name="Andersen, Andy R (NYSERDA)" userId="b29e34e2-2c49-4861-897c-fb0eca8b4ebb" providerId="ADAL" clId="{6B909B7E-F4C5-405A-8CE8-ECA280A99F73}" dt="2021-07-01T15:22:51.530" v="68" actId="20577"/>
          <ac:spMkLst>
            <pc:docMk/>
            <pc:sldMk cId="2130049529" sldId="258"/>
            <ac:spMk id="5" creationId="{06E82267-5826-40FE-86EE-900A7375F2C8}"/>
          </ac:spMkLst>
        </pc:spChg>
        <pc:spChg chg="mod">
          <ac:chgData name="Andersen, Andy R (NYSERDA)" userId="b29e34e2-2c49-4861-897c-fb0eca8b4ebb" providerId="ADAL" clId="{6B909B7E-F4C5-405A-8CE8-ECA280A99F73}" dt="2021-07-01T15:22:54.698" v="74" actId="20577"/>
          <ac:spMkLst>
            <pc:docMk/>
            <pc:sldMk cId="2130049529" sldId="258"/>
            <ac:spMk id="7" creationId="{4240357A-A191-46C1-9F82-C69712A97B33}"/>
          </ac:spMkLst>
        </pc:spChg>
      </pc:sldChg>
      <pc:sldChg chg="del">
        <pc:chgData name="Andersen, Andy R (NYSERDA)" userId="b29e34e2-2c49-4861-897c-fb0eca8b4ebb" providerId="ADAL" clId="{6B909B7E-F4C5-405A-8CE8-ECA280A99F73}" dt="2021-07-01T15:23:06.186" v="75" actId="47"/>
        <pc:sldMkLst>
          <pc:docMk/>
          <pc:sldMk cId="3572915904" sldId="303"/>
        </pc:sldMkLst>
      </pc:sldChg>
      <pc:sldChg chg="delCm">
        <pc:chgData name="Andersen, Andy R (NYSERDA)" userId="b29e34e2-2c49-4861-897c-fb0eca8b4ebb" providerId="ADAL" clId="{6B909B7E-F4C5-405A-8CE8-ECA280A99F73}" dt="2021-07-01T15:24:53.703" v="112" actId="1592"/>
        <pc:sldMkLst>
          <pc:docMk/>
          <pc:sldMk cId="1483750941" sldId="321"/>
        </pc:sldMkLst>
      </pc:sldChg>
      <pc:sldChg chg="del">
        <pc:chgData name="Andersen, Andy R (NYSERDA)" userId="b29e34e2-2c49-4861-897c-fb0eca8b4ebb" providerId="ADAL" clId="{6B909B7E-F4C5-405A-8CE8-ECA280A99F73}" dt="2021-07-01T15:23:53.287" v="76" actId="47"/>
        <pc:sldMkLst>
          <pc:docMk/>
          <pc:sldMk cId="3645000339" sldId="327"/>
        </pc:sldMkLst>
      </pc:sldChg>
      <pc:sldChg chg="del delCm">
        <pc:chgData name="Andersen, Andy R (NYSERDA)" userId="b29e34e2-2c49-4861-897c-fb0eca8b4ebb" providerId="ADAL" clId="{6B909B7E-F4C5-405A-8CE8-ECA280A99F73}" dt="2021-07-01T15:25:01.256" v="114" actId="47"/>
        <pc:sldMkLst>
          <pc:docMk/>
          <pc:sldMk cId="3994034965" sldId="329"/>
        </pc:sldMkLst>
      </pc:sldChg>
      <pc:sldChg chg="modSp mod delCm">
        <pc:chgData name="Andersen, Andy R (NYSERDA)" userId="b29e34e2-2c49-4861-897c-fb0eca8b4ebb" providerId="ADAL" clId="{6B909B7E-F4C5-405A-8CE8-ECA280A99F73}" dt="2021-07-01T15:43:57.492" v="116" actId="113"/>
        <pc:sldMkLst>
          <pc:docMk/>
          <pc:sldMk cId="3652096852" sldId="333"/>
        </pc:sldMkLst>
        <pc:spChg chg="mod">
          <ac:chgData name="Andersen, Andy R (NYSERDA)" userId="b29e34e2-2c49-4861-897c-fb0eca8b4ebb" providerId="ADAL" clId="{6B909B7E-F4C5-405A-8CE8-ECA280A99F73}" dt="2021-07-01T15:24:01.788" v="96" actId="20577"/>
          <ac:spMkLst>
            <pc:docMk/>
            <pc:sldMk cId="3652096852" sldId="333"/>
            <ac:spMk id="2" creationId="{0B42CC0C-F0EE-4E58-9B88-7A84E848B7AE}"/>
          </ac:spMkLst>
        </pc:spChg>
        <pc:spChg chg="mod">
          <ac:chgData name="Andersen, Andy R (NYSERDA)" userId="b29e34e2-2c49-4861-897c-fb0eca8b4ebb" providerId="ADAL" clId="{6B909B7E-F4C5-405A-8CE8-ECA280A99F73}" dt="2021-07-01T15:43:57.492" v="116" actId="113"/>
          <ac:spMkLst>
            <pc:docMk/>
            <pc:sldMk cId="3652096852" sldId="333"/>
            <ac:spMk id="3" creationId="{C26C8AFF-3C49-438C-BCB3-99B8BEC552D5}"/>
          </ac:spMkLst>
        </pc:spChg>
      </pc:sldChg>
      <pc:sldChg chg="modSp mod">
        <pc:chgData name="Andersen, Andy R (NYSERDA)" userId="b29e34e2-2c49-4861-897c-fb0eca8b4ebb" providerId="ADAL" clId="{6B909B7E-F4C5-405A-8CE8-ECA280A99F73}" dt="2021-07-01T15:22:45.569" v="59" actId="20577"/>
        <pc:sldMkLst>
          <pc:docMk/>
          <pc:sldMk cId="448140543" sldId="334"/>
        </pc:sldMkLst>
        <pc:spChg chg="mod">
          <ac:chgData name="Andersen, Andy R (NYSERDA)" userId="b29e34e2-2c49-4861-897c-fb0eca8b4ebb" providerId="ADAL" clId="{6B909B7E-F4C5-405A-8CE8-ECA280A99F73}" dt="2021-07-01T15:22:45.569" v="59" actId="20577"/>
          <ac:spMkLst>
            <pc:docMk/>
            <pc:sldMk cId="448140543" sldId="334"/>
            <ac:spMk id="8" creationId="{24209A69-4CC1-4E76-9FF7-FB7A7D22A993}"/>
          </ac:spMkLst>
        </pc:spChg>
      </pc:sldChg>
      <pc:sldChg chg="add">
        <pc:chgData name="Andersen, Andy R (NYSERDA)" userId="b29e34e2-2c49-4861-897c-fb0eca8b4ebb" providerId="ADAL" clId="{6B909B7E-F4C5-405A-8CE8-ECA280A99F73}" dt="2021-07-01T15:22:39.252" v="40"/>
        <pc:sldMkLst>
          <pc:docMk/>
          <pc:sldMk cId="685552555" sldId="335"/>
        </pc:sldMkLst>
      </pc:sldChg>
      <pc:sldChg chg="add">
        <pc:chgData name="Andersen, Andy R (NYSERDA)" userId="b29e34e2-2c49-4861-897c-fb0eca8b4ebb" providerId="ADAL" clId="{6B909B7E-F4C5-405A-8CE8-ECA280A99F73}" dt="2021-07-01T15:22:39.252" v="40"/>
        <pc:sldMkLst>
          <pc:docMk/>
          <pc:sldMk cId="1834611990" sldId="33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8</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16</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5.sv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knowledge.nyserda.ny.gov/pages/viewpage.action?pageId=81855392"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hyperlink" Target="mailto:support.residential@nyserda.ny.gov"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mailto:Applications.Residential@nyserda.ny.gov"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2 &amp; July 7</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Participating Contractors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dirty="0"/>
              <a:t>Creating Campaign Codes</a:t>
            </a:r>
          </a:p>
        </p:txBody>
      </p:sp>
    </p:spTree>
    <p:extLst>
      <p:ext uri="{BB962C8B-B14F-4D97-AF65-F5344CB8AC3E}">
        <p14:creationId xmlns:p14="http://schemas.microsoft.com/office/powerpoint/2010/main" val="44814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t>Campaigns are created in Salesforce using the </a:t>
            </a:r>
            <a:r>
              <a:rPr lang="en-US" b="1" dirty="0"/>
              <a:t>Generate Campaign</a:t>
            </a:r>
            <a:r>
              <a:rPr lang="en-US" dirty="0"/>
              <a:t> tab.</a:t>
            </a:r>
          </a:p>
          <a:p>
            <a:pPr marL="285750" indent="-285750">
              <a:buFont typeface="Arial" panose="020B0604020202020204" pitchFamily="34" charset="0"/>
              <a:buChar char="•"/>
            </a:pPr>
            <a:r>
              <a:rPr lang="en-US" dirty="0"/>
              <a:t>Portal Users will be able to review all previous </a:t>
            </a:r>
            <a:r>
              <a:rPr lang="en-US" b="1" dirty="0"/>
              <a:t>Campaign Codes </a:t>
            </a:r>
            <a:r>
              <a:rPr lang="en-US" dirty="0"/>
              <a:t>they generated from within this tab.</a:t>
            </a:r>
          </a:p>
          <a:p>
            <a:pPr marL="285750" indent="-285750">
              <a:buFont typeface="Arial" panose="020B0604020202020204" pitchFamily="34" charset="0"/>
              <a:buChar char="•"/>
            </a:pPr>
            <a:r>
              <a:rPr lang="en-US" dirty="0"/>
              <a:t>Old </a:t>
            </a:r>
            <a:r>
              <a:rPr lang="en-US" b="1" dirty="0"/>
              <a:t>Campaign Codes </a:t>
            </a:r>
            <a:r>
              <a:rPr lang="en-US" dirty="0"/>
              <a:t>should have their status set to Inactive when no longer needed.</a:t>
            </a:r>
          </a:p>
          <a:p>
            <a:pPr marL="285750" indent="-285750">
              <a:buFont typeface="Arial" panose="020B0604020202020204" pitchFamily="34" charset="0"/>
              <a:buChar char="•"/>
            </a:pPr>
            <a:r>
              <a:rPr lang="en-US" b="1" dirty="0"/>
              <a:t>Campaign Code</a:t>
            </a:r>
            <a:r>
              <a:rPr lang="en-US" dirty="0"/>
              <a:t> creation generates an associated URL that can be used in websites or through email.</a:t>
            </a:r>
          </a:p>
          <a:p>
            <a:pPr marL="285750" indent="-285750">
              <a:buFont typeface="Arial" panose="020B0604020202020204" pitchFamily="34" charset="0"/>
              <a:buChar char="•"/>
            </a:pPr>
            <a:r>
              <a:rPr lang="en-US" dirty="0"/>
              <a:t>Applicants leveraging a </a:t>
            </a:r>
            <a:r>
              <a:rPr lang="en-US" b="1" dirty="0"/>
              <a:t>Campaign Code</a:t>
            </a:r>
            <a:r>
              <a:rPr lang="en-US" dirty="0"/>
              <a:t> URL to apply will see the </a:t>
            </a:r>
            <a:r>
              <a:rPr lang="en-US" b="1" dirty="0"/>
              <a:t>Campaign Code’s </a:t>
            </a:r>
            <a:r>
              <a:rPr lang="en-US" dirty="0"/>
              <a:t>associated Contractor pre-selected within the application.</a:t>
            </a:r>
          </a:p>
        </p:txBody>
      </p:sp>
    </p:spTree>
    <p:extLst>
      <p:ext uri="{BB962C8B-B14F-4D97-AF65-F5344CB8AC3E}">
        <p14:creationId xmlns:p14="http://schemas.microsoft.com/office/powerpoint/2010/main" val="685552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r>
              <a:rPr lang="en-US" dirty="0"/>
              <a:t>To create a Campaign Code:</a:t>
            </a:r>
          </a:p>
          <a:p>
            <a:pPr marL="342900" indent="-342900">
              <a:buFont typeface="+mj-lt"/>
              <a:buAutoNum type="arabicPeriod"/>
            </a:pPr>
            <a:r>
              <a:rPr lang="en-US" dirty="0"/>
              <a:t>Access the </a:t>
            </a:r>
            <a:r>
              <a:rPr lang="en-US" b="1" dirty="0"/>
              <a:t>Generate Campaign</a:t>
            </a:r>
            <a:r>
              <a:rPr lang="en-US" dirty="0"/>
              <a:t> tab from Salesforce</a:t>
            </a:r>
            <a:br>
              <a:rPr lang="en-US" dirty="0"/>
            </a:br>
            <a:br>
              <a:rPr lang="en-US" dirty="0"/>
            </a:br>
            <a:endParaRPr lang="en-US" dirty="0"/>
          </a:p>
          <a:p>
            <a:pPr marL="342900" indent="-342900">
              <a:buFont typeface="+mj-lt"/>
              <a:buAutoNum type="arabicPeriod"/>
            </a:pPr>
            <a:r>
              <a:rPr lang="en-US" dirty="0"/>
              <a:t>Click on the </a:t>
            </a:r>
            <a:r>
              <a:rPr lang="en-US" b="1" dirty="0"/>
              <a:t>Generate Campaign </a:t>
            </a:r>
            <a:r>
              <a:rPr lang="en-US" dirty="0"/>
              <a:t>link.</a:t>
            </a:r>
            <a:br>
              <a:rPr lang="en-US" dirty="0"/>
            </a:br>
            <a:br>
              <a:rPr lang="en-US" dirty="0"/>
            </a:br>
            <a:br>
              <a:rPr lang="en-US" dirty="0"/>
            </a:br>
            <a:endParaRPr lang="en-US" dirty="0"/>
          </a:p>
          <a:p>
            <a:pPr marL="342900" indent="-342900">
              <a:buFont typeface="+mj-lt"/>
              <a:buAutoNum type="arabicPeriod"/>
            </a:pPr>
            <a:r>
              <a:rPr lang="en-US" dirty="0"/>
              <a:t>Confirm the </a:t>
            </a:r>
            <a:r>
              <a:rPr lang="en-US" b="1" dirty="0"/>
              <a:t>Campaign Code</a:t>
            </a:r>
            <a:r>
              <a:rPr lang="en-US" dirty="0"/>
              <a:t> creation on the modal window.</a:t>
            </a:r>
            <a:br>
              <a:rPr lang="en-US" dirty="0"/>
            </a:br>
            <a:br>
              <a:rPr lang="en-US" dirty="0"/>
            </a:br>
            <a:br>
              <a:rPr lang="en-US" dirty="0"/>
            </a:br>
            <a:br>
              <a:rPr lang="en-US" dirty="0"/>
            </a:br>
            <a:br>
              <a:rPr lang="en-US" dirty="0"/>
            </a:br>
            <a:br>
              <a:rPr lang="en-US" dirty="0"/>
            </a:br>
            <a:br>
              <a:rPr lang="en-US" dirty="0"/>
            </a:br>
            <a:endParaRPr lang="en-US" dirty="0"/>
          </a:p>
          <a:p>
            <a:pPr marL="342900" indent="-342900">
              <a:buFont typeface="+mj-lt"/>
              <a:buAutoNum type="arabicPeriod"/>
            </a:pPr>
            <a:r>
              <a:rPr lang="en-US" dirty="0"/>
              <a:t>Copy and paste the URL that was generated for the </a:t>
            </a:r>
            <a:r>
              <a:rPr lang="en-US" b="1" dirty="0"/>
              <a:t>Campaign Code</a:t>
            </a:r>
            <a:r>
              <a:rPr lang="en-US" dirty="0"/>
              <a:t> for use in websites or through email.</a:t>
            </a:r>
          </a:p>
        </p:txBody>
      </p:sp>
      <p:grpSp>
        <p:nvGrpSpPr>
          <p:cNvPr id="25" name="Group 24">
            <a:extLst>
              <a:ext uri="{FF2B5EF4-FFF2-40B4-BE49-F238E27FC236}">
                <a16:creationId xmlns:a16="http://schemas.microsoft.com/office/drawing/2014/main" id="{20E66EA8-9A1B-4C79-A9DB-6999865590D2}"/>
              </a:ext>
            </a:extLst>
          </p:cNvPr>
          <p:cNvGrpSpPr/>
          <p:nvPr/>
        </p:nvGrpSpPr>
        <p:grpSpPr>
          <a:xfrm>
            <a:off x="6214283" y="1340720"/>
            <a:ext cx="5414154" cy="501222"/>
            <a:chOff x="6214283" y="982637"/>
            <a:chExt cx="5414154" cy="501222"/>
          </a:xfrm>
        </p:grpSpPr>
        <p:pic>
          <p:nvPicPr>
            <p:cNvPr id="7" name="Picture 6" descr="Graphical user interface, text, application, email&#10;&#10;Description automatically generated">
              <a:extLst>
                <a:ext uri="{FF2B5EF4-FFF2-40B4-BE49-F238E27FC236}">
                  <a16:creationId xmlns:a16="http://schemas.microsoft.com/office/drawing/2014/main" id="{A4CCA31C-1978-44C8-895D-6E22978EA26C}"/>
                </a:ext>
              </a:extLst>
            </p:cNvPr>
            <p:cNvPicPr>
              <a:picLocks noChangeAspect="1"/>
            </p:cNvPicPr>
            <p:nvPr/>
          </p:nvPicPr>
          <p:blipFill rotWithShape="1">
            <a:blip r:embed="rId2"/>
            <a:srcRect l="1578" t="1456" r="64203" b="86837"/>
            <a:stretch/>
          </p:blipFill>
          <p:spPr>
            <a:xfrm>
              <a:off x="6214283" y="982638"/>
              <a:ext cx="2598794" cy="457200"/>
            </a:xfrm>
            <a:prstGeom prst="rect">
              <a:avLst/>
            </a:prstGeom>
            <a:ln w="12700">
              <a:noFill/>
            </a:ln>
          </p:spPr>
        </p:pic>
        <p:pic>
          <p:nvPicPr>
            <p:cNvPr id="10" name="Picture 9" descr="Graphical user interface, text, application, email&#10;&#10;Description automatically generated">
              <a:extLst>
                <a:ext uri="{FF2B5EF4-FFF2-40B4-BE49-F238E27FC236}">
                  <a16:creationId xmlns:a16="http://schemas.microsoft.com/office/drawing/2014/main" id="{4F5E9DCE-A208-431A-A407-3D8FB6532292}"/>
                </a:ext>
              </a:extLst>
            </p:cNvPr>
            <p:cNvPicPr>
              <a:picLocks noChangeAspect="1"/>
            </p:cNvPicPr>
            <p:nvPr/>
          </p:nvPicPr>
          <p:blipFill rotWithShape="1">
            <a:blip r:embed="rId2"/>
            <a:srcRect l="61814" t="1456" r="1111" b="86837"/>
            <a:stretch/>
          </p:blipFill>
          <p:spPr>
            <a:xfrm>
              <a:off x="8813077" y="982637"/>
              <a:ext cx="2815360" cy="457200"/>
            </a:xfrm>
            <a:prstGeom prst="rect">
              <a:avLst/>
            </a:prstGeom>
            <a:ln w="12700">
              <a:noFill/>
            </a:ln>
          </p:spPr>
        </p:pic>
        <p:sp>
          <p:nvSpPr>
            <p:cNvPr id="12" name="Rectangle 11">
              <a:extLst>
                <a:ext uri="{FF2B5EF4-FFF2-40B4-BE49-F238E27FC236}">
                  <a16:creationId xmlns:a16="http://schemas.microsoft.com/office/drawing/2014/main" id="{1888EADF-0DA2-4FC3-B691-0B915C2440F9}"/>
                </a:ext>
              </a:extLst>
            </p:cNvPr>
            <p:cNvSpPr/>
            <p:nvPr/>
          </p:nvSpPr>
          <p:spPr>
            <a:xfrm>
              <a:off x="6214283" y="982638"/>
              <a:ext cx="5414154" cy="501221"/>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
              <a:extLst>
                <a:ext uri="{FF2B5EF4-FFF2-40B4-BE49-F238E27FC236}">
                  <a16:creationId xmlns:a16="http://schemas.microsoft.com/office/drawing/2014/main" id="{C8A89E1A-A294-42E5-91FD-19A554BBA86B}"/>
                </a:ext>
              </a:extLst>
            </p:cNvPr>
            <p:cNvSpPr/>
            <p:nvPr/>
          </p:nvSpPr>
          <p:spPr>
            <a:xfrm>
              <a:off x="10487447" y="1004189"/>
              <a:ext cx="830177" cy="128805"/>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26CB346F-FA16-4E22-8912-B8362F3AA3E3}"/>
              </a:ext>
            </a:extLst>
          </p:cNvPr>
          <p:cNvGrpSpPr/>
          <p:nvPr/>
        </p:nvGrpSpPr>
        <p:grpSpPr>
          <a:xfrm>
            <a:off x="6214283" y="2115387"/>
            <a:ext cx="5414154" cy="640080"/>
            <a:chOff x="192024" y="1848954"/>
            <a:chExt cx="11878056" cy="1404267"/>
          </a:xfrm>
        </p:grpSpPr>
        <p:pic>
          <p:nvPicPr>
            <p:cNvPr id="14" name="Picture 13" descr="Table&#10;&#10;Description automatically generated with medium confidence">
              <a:extLst>
                <a:ext uri="{FF2B5EF4-FFF2-40B4-BE49-F238E27FC236}">
                  <a16:creationId xmlns:a16="http://schemas.microsoft.com/office/drawing/2014/main" id="{AE309CFA-CAAA-4AD7-B6F1-F12416C53386}"/>
                </a:ext>
              </a:extLst>
            </p:cNvPr>
            <p:cNvPicPr>
              <a:picLocks noChangeAspect="1"/>
            </p:cNvPicPr>
            <p:nvPr/>
          </p:nvPicPr>
          <p:blipFill rotWithShape="1">
            <a:blip r:embed="rId3"/>
            <a:srcRect l="1573" t="2103" r="1001" b="75499"/>
            <a:stretch/>
          </p:blipFill>
          <p:spPr>
            <a:xfrm>
              <a:off x="192024" y="1848954"/>
              <a:ext cx="11878056" cy="1404267"/>
            </a:xfrm>
            <a:prstGeom prst="rect">
              <a:avLst/>
            </a:prstGeom>
            <a:ln w="12700">
              <a:solidFill>
                <a:srgbClr val="9F9F9F"/>
              </a:solidFill>
            </a:ln>
          </p:spPr>
        </p:pic>
        <p:sp>
          <p:nvSpPr>
            <p:cNvPr id="15" name="Rounded Rectangle 16">
              <a:extLst>
                <a:ext uri="{FF2B5EF4-FFF2-40B4-BE49-F238E27FC236}">
                  <a16:creationId xmlns:a16="http://schemas.microsoft.com/office/drawing/2014/main" id="{553FC863-1371-4EE2-9885-F08E7C4ED4EE}"/>
                </a:ext>
              </a:extLst>
            </p:cNvPr>
            <p:cNvSpPr/>
            <p:nvPr/>
          </p:nvSpPr>
          <p:spPr>
            <a:xfrm>
              <a:off x="661646" y="2802405"/>
              <a:ext cx="1683560" cy="26513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A5F45F4-2C66-42ED-941E-0AC27C90724F}"/>
              </a:ext>
            </a:extLst>
          </p:cNvPr>
          <p:cNvGrpSpPr/>
          <p:nvPr/>
        </p:nvGrpSpPr>
        <p:grpSpPr>
          <a:xfrm>
            <a:off x="6214283" y="3105423"/>
            <a:ext cx="5414154" cy="1742486"/>
            <a:chOff x="-8686800" y="961986"/>
            <a:chExt cx="7955280" cy="2560320"/>
          </a:xfrm>
        </p:grpSpPr>
        <p:pic>
          <p:nvPicPr>
            <p:cNvPr id="18" name="Picture 17" descr="Graphical user interface, text, application, Teams&#10;&#10;Description automatically generated">
              <a:extLst>
                <a:ext uri="{FF2B5EF4-FFF2-40B4-BE49-F238E27FC236}">
                  <a16:creationId xmlns:a16="http://schemas.microsoft.com/office/drawing/2014/main" id="{06CED05C-4AB1-453C-A1BE-D295F3D706B2}"/>
                </a:ext>
              </a:extLst>
            </p:cNvPr>
            <p:cNvPicPr>
              <a:picLocks noChangeAspect="1"/>
            </p:cNvPicPr>
            <p:nvPr/>
          </p:nvPicPr>
          <p:blipFill rotWithShape="1">
            <a:blip r:embed="rId4"/>
            <a:srcRect l="2782" t="7991" r="2739" b="7304"/>
            <a:stretch/>
          </p:blipFill>
          <p:spPr>
            <a:xfrm>
              <a:off x="-8686800" y="961986"/>
              <a:ext cx="7955280" cy="2560320"/>
            </a:xfrm>
            <a:prstGeom prst="rect">
              <a:avLst/>
            </a:prstGeom>
            <a:ln w="12700">
              <a:solidFill>
                <a:srgbClr val="9F9F9F"/>
              </a:solidFill>
            </a:ln>
          </p:spPr>
        </p:pic>
        <p:sp>
          <p:nvSpPr>
            <p:cNvPr id="19" name="Rounded Rectangle 22">
              <a:extLst>
                <a:ext uri="{FF2B5EF4-FFF2-40B4-BE49-F238E27FC236}">
                  <a16:creationId xmlns:a16="http://schemas.microsoft.com/office/drawing/2014/main" id="{B2C8EB97-E723-4F48-8B58-78594F957C60}"/>
                </a:ext>
              </a:extLst>
            </p:cNvPr>
            <p:cNvSpPr/>
            <p:nvPr/>
          </p:nvSpPr>
          <p:spPr>
            <a:xfrm>
              <a:off x="-3114675" y="2947670"/>
              <a:ext cx="1085850" cy="481330"/>
            </a:xfrm>
            <a:prstGeom prst="roundRect">
              <a:avLst>
                <a:gd name="adj" fmla="val 0"/>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9023417-70AE-40AE-9AD6-0A81CFC30BBC}"/>
              </a:ext>
            </a:extLst>
          </p:cNvPr>
          <p:cNvGrpSpPr/>
          <p:nvPr/>
        </p:nvGrpSpPr>
        <p:grpSpPr>
          <a:xfrm>
            <a:off x="6214283" y="5197865"/>
            <a:ext cx="5414154" cy="1554480"/>
            <a:chOff x="156972" y="5404104"/>
            <a:chExt cx="11878056" cy="3410358"/>
          </a:xfrm>
        </p:grpSpPr>
        <p:pic>
          <p:nvPicPr>
            <p:cNvPr id="21" name="Picture 20" descr="Table&#10;&#10;Description automatically generated">
              <a:extLst>
                <a:ext uri="{FF2B5EF4-FFF2-40B4-BE49-F238E27FC236}">
                  <a16:creationId xmlns:a16="http://schemas.microsoft.com/office/drawing/2014/main" id="{88F88455-2757-405A-B9BE-200EF10D35D4}"/>
                </a:ext>
              </a:extLst>
            </p:cNvPr>
            <p:cNvPicPr>
              <a:picLocks noChangeAspect="1"/>
            </p:cNvPicPr>
            <p:nvPr/>
          </p:nvPicPr>
          <p:blipFill rotWithShape="1">
            <a:blip r:embed="rId5"/>
            <a:srcRect l="1575" t="2076" r="1000" b="43533"/>
            <a:stretch/>
          </p:blipFill>
          <p:spPr>
            <a:xfrm>
              <a:off x="156972" y="5404104"/>
              <a:ext cx="11878056" cy="3410358"/>
            </a:xfrm>
            <a:prstGeom prst="rect">
              <a:avLst/>
            </a:prstGeom>
            <a:ln w="12700">
              <a:solidFill>
                <a:srgbClr val="9F9F9F"/>
              </a:solidFill>
            </a:ln>
          </p:spPr>
        </p:pic>
        <p:sp>
          <p:nvSpPr>
            <p:cNvPr id="22" name="Rounded Rectangle 18">
              <a:extLst>
                <a:ext uri="{FF2B5EF4-FFF2-40B4-BE49-F238E27FC236}">
                  <a16:creationId xmlns:a16="http://schemas.microsoft.com/office/drawing/2014/main" id="{F174DF6F-14E3-45CC-8A32-E43DCB175F5E}"/>
                </a:ext>
              </a:extLst>
            </p:cNvPr>
            <p:cNvSpPr/>
            <p:nvPr/>
          </p:nvSpPr>
          <p:spPr>
            <a:xfrm>
              <a:off x="4397672" y="7838911"/>
              <a:ext cx="907822" cy="213361"/>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0">
              <a:extLst>
                <a:ext uri="{FF2B5EF4-FFF2-40B4-BE49-F238E27FC236}">
                  <a16:creationId xmlns:a16="http://schemas.microsoft.com/office/drawing/2014/main" id="{B9772371-E0A2-4664-B2A8-CDC775D3871E}"/>
                </a:ext>
              </a:extLst>
            </p:cNvPr>
            <p:cNvSpPr/>
            <p:nvPr/>
          </p:nvSpPr>
          <p:spPr>
            <a:xfrm>
              <a:off x="7481455" y="7813025"/>
              <a:ext cx="3348841" cy="949975"/>
            </a:xfrm>
            <a:prstGeom prst="roundRect">
              <a:avLst>
                <a:gd name="adj" fmla="val 3764"/>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4611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Creating 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Online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Follow-Up Sessions:</a:t>
            </a:r>
          </a:p>
          <a:p>
            <a:r>
              <a:rPr lang="en-US" dirty="0"/>
              <a:t>A follow up meeting-time has been scheduled for Participating Contractors to answer questions, etc. for </a:t>
            </a:r>
            <a:r>
              <a:rPr lang="en-US" b="1" dirty="0"/>
              <a:t>July 22, from 9:00AM -10:00AM</a:t>
            </a:r>
            <a:r>
              <a:rPr lang="en-US" dirty="0"/>
              <a:t>.</a:t>
            </a:r>
            <a:endParaRPr lang="en-US" b="1" dirty="0"/>
          </a:p>
          <a:p>
            <a:r>
              <a:rPr lang="en-US" dirty="0"/>
              <a:t>Register: </a:t>
            </a:r>
            <a:r>
              <a:rPr lang="en-US" dirty="0">
                <a:hlinkClick r:id="rId2"/>
              </a:rPr>
              <a:t>https://nyserdany.webex.com/nyserdany/onstage/g.php?MTID=e0c99e0a10509d11f0b5388bd3b677ce4</a:t>
            </a:r>
            <a:endParaRPr lang="en-US" dirty="0"/>
          </a:p>
          <a:p>
            <a:endParaRPr lang="en-US" dirty="0"/>
          </a:p>
          <a:p>
            <a:r>
              <a:rPr lang="en-US" b="1" dirty="0">
                <a:solidFill>
                  <a:schemeClr val="tx2"/>
                </a:solidFill>
              </a:rPr>
              <a:t>Training Materials and Resources:</a:t>
            </a:r>
          </a:p>
          <a:p>
            <a:r>
              <a:rPr lang="en-US" dirty="0">
                <a:solidFill>
                  <a:schemeClr val="tx2"/>
                </a:solidFill>
                <a:hlinkClick r:id="rId3"/>
              </a:rPr>
              <a:t>Participating Contractors Knowledge Base</a:t>
            </a:r>
            <a:endParaRPr lang="en-US" dirty="0">
              <a:solidFill>
                <a:schemeClr val="tx2"/>
              </a:solidFill>
            </a:endParaRPr>
          </a:p>
          <a:p>
            <a:endParaRPr lang="en-US" b="1" dirty="0">
              <a:solidFill>
                <a:schemeClr val="tx2"/>
              </a:solidFill>
            </a:endParaRPr>
          </a:p>
          <a:p>
            <a:r>
              <a:rPr lang="en-US" b="1" dirty="0">
                <a:solidFill>
                  <a:schemeClr val="tx2"/>
                </a:solidFill>
              </a:rPr>
              <a:t>Further Support:</a:t>
            </a:r>
          </a:p>
          <a:p>
            <a:r>
              <a:rPr lang="en-US" dirty="0"/>
              <a:t>Please reach out to Contractor Support at 800-284-9069 or </a:t>
            </a:r>
            <a:r>
              <a:rPr lang="en-US" dirty="0">
                <a:hlinkClick r:id="rId4"/>
              </a:rPr>
              <a:t>support.residential@nyserda.ny.gov</a:t>
            </a:r>
            <a:r>
              <a:rPr lang="en-US" dirty="0"/>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36</TotalTime>
  <Words>4997</Words>
  <Application>Microsoft Office PowerPoint</Application>
  <PresentationFormat>Widescreen</PresentationFormat>
  <Paragraphs>490</Paragraphs>
  <Slides>43</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Application Submission Options</vt:lpstr>
      <vt:lpstr>PowerPoint Presentation</vt:lpstr>
      <vt:lpstr>PowerPoint Presentation</vt:lpstr>
      <vt:lpstr>PowerPoint Presentation</vt:lpstr>
      <vt:lpstr>PowerPoint Presentation</vt:lpstr>
      <vt:lpstr>Creating Campaign Codes</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2021-07-01T15:44:24Z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