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2.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omments/comment3.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9"/>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334" r:id="rId17"/>
    <p:sldId id="297" r:id="rId18"/>
    <p:sldId id="308" r:id="rId19"/>
    <p:sldId id="307" r:id="rId20"/>
    <p:sldId id="298" r:id="rId21"/>
    <p:sldId id="330" r:id="rId22"/>
    <p:sldId id="309" r:id="rId23"/>
    <p:sldId id="310" r:id="rId24"/>
    <p:sldId id="311" r:id="rId25"/>
    <p:sldId id="312" r:id="rId26"/>
    <p:sldId id="315" r:id="rId27"/>
    <p:sldId id="313" r:id="rId28"/>
    <p:sldId id="314" r:id="rId29"/>
    <p:sldId id="329" r:id="rId30"/>
    <p:sldId id="317" r:id="rId31"/>
    <p:sldId id="316" r:id="rId32"/>
    <p:sldId id="318" r:id="rId33"/>
    <p:sldId id="319" r:id="rId34"/>
    <p:sldId id="320" r:id="rId35"/>
    <p:sldId id="300" r:id="rId36"/>
    <p:sldId id="321" r:id="rId37"/>
    <p:sldId id="322" r:id="rId38"/>
    <p:sldId id="323" r:id="rId39"/>
    <p:sldId id="299" r:id="rId40"/>
    <p:sldId id="324" r:id="rId41"/>
    <p:sldId id="325" r:id="rId42"/>
    <p:sldId id="328" r:id="rId43"/>
    <p:sldId id="326" r:id="rId44"/>
    <p:sldId id="327" r:id="rId45"/>
    <p:sldId id="332" r:id="rId46"/>
    <p:sldId id="333" r:id="rId47"/>
    <p:sldId id="266"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44E00-1D9B-4B20-BCFF-8841B220FA7A}" v="1" dt="2021-07-01T15:49:36.61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8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2444E00-1D9B-4B20-BCFF-8841B220FA7A}"/>
    <pc:docChg chg="custSel modSld">
      <pc:chgData name="Andersen, Andy R (NYSERDA)" userId="b29e34e2-2c49-4861-897c-fb0eca8b4ebb" providerId="ADAL" clId="{62444E00-1D9B-4B20-BCFF-8841B220FA7A}" dt="2021-07-01T15:49:40.089" v="89" actId="207"/>
      <pc:docMkLst>
        <pc:docMk/>
      </pc:docMkLst>
      <pc:sldChg chg="modSp mod">
        <pc:chgData name="Andersen, Andy R (NYSERDA)" userId="b29e34e2-2c49-4861-897c-fb0eca8b4ebb" providerId="ADAL" clId="{62444E00-1D9B-4B20-BCFF-8841B220FA7A}" dt="2021-07-01T15:49:40.089" v="89" actId="207"/>
        <pc:sldMkLst>
          <pc:docMk/>
          <pc:sldMk cId="3652096852" sldId="333"/>
        </pc:sldMkLst>
        <pc:spChg chg="mod">
          <ac:chgData name="Andersen, Andy R (NYSERDA)" userId="b29e34e2-2c49-4861-897c-fb0eca8b4ebb" providerId="ADAL" clId="{62444E00-1D9B-4B20-BCFF-8841B220FA7A}" dt="2021-07-01T15:49:02.711" v="19" actId="20577"/>
          <ac:spMkLst>
            <pc:docMk/>
            <pc:sldMk cId="3652096852" sldId="333"/>
            <ac:spMk id="2" creationId="{0B42CC0C-F0EE-4E58-9B88-7A84E848B7AE}"/>
          </ac:spMkLst>
        </pc:spChg>
        <pc:spChg chg="mod">
          <ac:chgData name="Andersen, Andy R (NYSERDA)" userId="b29e34e2-2c49-4861-897c-fb0eca8b4ebb" providerId="ADAL" clId="{62444E00-1D9B-4B20-BCFF-8841B220FA7A}" dt="2021-07-01T15:49:40.089" v="89" actId="207"/>
          <ac:spMkLst>
            <pc:docMk/>
            <pc:sldMk cId="3652096852" sldId="333"/>
            <ac:spMk id="3" creationId="{C26C8AFF-3C49-438C-BCB3-99B8BEC552D5}"/>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6-29T12:12:37.980" idx="16">
    <p:pos x="3713" y="2401"/>
    <p:text>[@Oliver, Scott (NYSERDA)]  Recommend removing this for now, since we are working through a potential process to be the intake of these applications.  thoughts?</p:text>
    <p:extLst>
      <p:ext uri="{C676402C-5697-4E1C-873F-D02D1690AC5C}">
        <p15:threadingInfo xmlns:p15="http://schemas.microsoft.com/office/powerpoint/2012/main" timeZoneBias="240"/>
      </p:ext>
    </p:extLst>
  </p:cm>
  <p:cm authorId="6" dt="2021-06-29T09:29:15.663" idx="1">
    <p:pos x="3713" y="2497"/>
    <p:text>[@Friello, David A (NYSERDA)] Agreed
</p:text>
    <p:extLst>
      <p:ext uri="{C676402C-5697-4E1C-873F-D02D1690AC5C}">
        <p15:threadingInfo xmlns:p15="http://schemas.microsoft.com/office/powerpoint/2012/main" timeZoneBias="420">
          <p15:parentCm authorId="1" idx="16"/>
        </p15:threadingInfo>
      </p:ext>
    </p:extLst>
  </p:cm>
  <p:cm authorId="5" dt="2021-06-30T11:21:18.864" idx="32">
    <p:pos x="3713" y="2593"/>
    <p:text>Keep the slide but do not include on any of the presentations.</p:text>
    <p:extLst>
      <p:ext uri="{C676402C-5697-4E1C-873F-D02D1690AC5C}">
        <p15:threadingInfo xmlns:p15="http://schemas.microsoft.com/office/powerpoint/2012/main" timeZoneBias="240">
          <p15:parentCm authorId="1" idx="16"/>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5" dt="2021-06-28T08:12:59.573" idx="8">
    <p:pos x="10" y="10"/>
    <p:text>Lindsay Huba writes (on the original page) "we should determine what SS timeframe is for reviewing an application again when information is missing. Also, based on the missing information, what next steps are (DI only, close, etc.)"</p:text>
    <p:extLst>
      <p:ext uri="{C676402C-5697-4E1C-873F-D02D1690AC5C}">
        <p15:threadingInfo xmlns:p15="http://schemas.microsoft.com/office/powerpoint/2012/main" timeZoneBias="240"/>
      </p:ext>
    </p:extLst>
  </p:cm>
  <p:cm authorId="5" dt="2021-06-30T11:23:28.280" idx="33">
    <p:pos x="10" y="106"/>
    <p:text>Ignore for now</p:text>
    <p:extLst>
      <p:ext uri="{C676402C-5697-4E1C-873F-D02D1690AC5C}">
        <p15:threadingInfo xmlns:p15="http://schemas.microsoft.com/office/powerpoint/2012/main" timeZoneBias="240">
          <p15:parentCm authorId="5" idx="8"/>
        </p15:threadingInfo>
      </p:ext>
    </p:extLst>
  </p:cm>
  <p:cm authorId="5" dt="2021-06-28T08:13:53.650" idx="9">
    <p:pos x="106" y="106"/>
    <p:text>Lindsay Huba writes (on the original page) "will have to determine frequency and timing of letters going out."</p:text>
    <p:extLst>
      <p:ext uri="{C676402C-5697-4E1C-873F-D02D1690AC5C}">
        <p15:threadingInfo xmlns:p15="http://schemas.microsoft.com/office/powerpoint/2012/main" timeZoneBias="240"/>
      </p:ext>
    </p:extLst>
  </p:cm>
  <p:cm authorId="5" dt="2021-06-30T11:23:33.675" idx="34">
    <p:pos x="106" y="202"/>
    <p:text>Ignore for now</p:text>
    <p:extLst>
      <p:ext uri="{C676402C-5697-4E1C-873F-D02D1690AC5C}">
        <p15:threadingInfo xmlns:p15="http://schemas.microsoft.com/office/powerpoint/2012/main" timeZoneBias="240">
          <p15:parentCm authorId="5" idx="9"/>
        </p15:threadingInfo>
      </p:ext>
    </p:extLst>
  </p:cm>
  <p:cm authorId="1" dt="2021-06-29T12:20:42.222" idx="18">
    <p:pos x="6416" y="913"/>
    <p:text>I feel like something got combined here... [@Calabrese, Sherri A (NYSERDA)] [@Gilbert, Erik J (NYSERDA)]  Can you look at this?</p:text>
    <p:extLst>
      <p:ext uri="{C676402C-5697-4E1C-873F-D02D1690AC5C}">
        <p15:threadingInfo xmlns:p15="http://schemas.microsoft.com/office/powerpoint/2012/main" timeZoneBias="240"/>
      </p:ext>
    </p:extLst>
  </p:cm>
  <p:cm authorId="7" dt="2021-06-29T11:32:56.428" idx="7">
    <p:pos x="6416" y="1009"/>
    <p:text>[@Friello, David A (NYSERDA)] Not sure how many of these details you want added: After the audit is completed, for customers proceeding with work, when asked "Would you like to create the express contract now?", contractors should select "Yes, in the HPwES Express Contract Workflow"
Contractors can close out the Express Audit without creating an Express Contract project. If the customer decides later to proceed with a Subsidy, the contractor can still create the Express Contract project directly. At the Subsidy Pre-approval step, SS would look for a combined customer application before pre-approving the subsidy. 
</p:text>
    <p:extLst>
      <p:ext uri="{C676402C-5697-4E1C-873F-D02D1690AC5C}">
        <p15:threadingInfo xmlns:p15="http://schemas.microsoft.com/office/powerpoint/2012/main" timeZoneBias="420">
          <p15:parentCm authorId="1" idx="18"/>
        </p15:threadingInfo>
      </p:ext>
    </p:extLst>
  </p:cm>
  <p:cm authorId="5" dt="2021-06-30T11:24:14.769" idx="35">
    <p:pos x="6416" y="1105"/>
    <p:text>Ignore for now.</p:text>
    <p:extLst>
      <p:ext uri="{C676402C-5697-4E1C-873F-D02D1690AC5C}">
        <p15:threadingInfo xmlns:p15="http://schemas.microsoft.com/office/powerpoint/2012/main" timeZoneBias="240">
          <p15:parentCm authorId="1" idx="18"/>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6-30T14:41:45.766" idx="30">
    <p:pos x="10" y="10"/>
    <p:text>[@Andersen, Andy R (NYSERDA)]adding a slide to remind contractors a seperate meeting time has been setup after launch to answer questions, etc.  feel free to change up</p:text>
    <p:extLst>
      <p:ext uri="{C676402C-5697-4E1C-873F-D02D1690AC5C}">
        <p15:threadingInfo xmlns:p15="http://schemas.microsoft.com/office/powerpoint/2012/main" timeZoneBias="240"/>
      </p:ext>
    </p:extLst>
  </p:cm>
  <p:cm authorId="5" dt="2021-06-30T14:45:19.945" idx="36">
    <p:pos x="10" y="106"/>
    <p:text>Good point. I moved it to the Additional Resources slide where I will be adding final links to the materials [@Friello, David A (NYSERDA)]</p:text>
    <p:extLst>
      <p:ext uri="{C676402C-5697-4E1C-873F-D02D1690AC5C}">
        <p15:threadingInfo xmlns:p15="http://schemas.microsoft.com/office/powerpoint/2012/main" timeZoneBias="240">
          <p15:parentCm authorId="1" idx="30"/>
        </p15:threadingInfo>
      </p:ext>
    </p:extLst>
  </p:cm>
  <p:cm authorId="1" dt="2021-06-30T14:48:35.921" idx="31">
    <p:pos x="2997" y="1406"/>
    <p:text>[@Huba, Lindsay (NYSERDA)] Can you confirm with Lea and her team where contractors should go for help, if they can't find what they need in Confluence, etc.</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4125581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41</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15</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pseg.com/?item=%2fpage.cfm%2fefficiency&amp;user=extranet%5cAnonymous&amp;site=LIPublic"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comments" Target="../comments/comment1.xml"/><Relationship Id="rId5" Type="http://schemas.openxmlformats.org/officeDocument/2006/relationships/image" Target="../media/image26.png"/><Relationship Id="rId4" Type="http://schemas.openxmlformats.org/officeDocument/2006/relationships/hyperlink" Target="https://www.nationalgridus.com/Long-Island-NY-Home/Energy-Saving-Programs/Income-Eligible-Program"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2.sv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41.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hyperlink" Target="https://knowledge.nyserda.ny.gov/pages/viewpage.action?pageId=81855387"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endParaRPr lang="en-US"/>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endParaRPr lang="en-US"/>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Campaign Codes</a:t>
            </a:r>
          </a:p>
        </p:txBody>
      </p:sp>
    </p:spTree>
    <p:extLst>
      <p:ext uri="{BB962C8B-B14F-4D97-AF65-F5344CB8AC3E}">
        <p14:creationId xmlns:p14="http://schemas.microsoft.com/office/powerpoint/2010/main" val="448140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5" name="Text Placeholder 4">
            <a:extLst>
              <a:ext uri="{FF2B5EF4-FFF2-40B4-BE49-F238E27FC236}">
                <a16:creationId xmlns:a16="http://schemas.microsoft.com/office/drawing/2014/main" id="{9A9A05DD-B77E-7640-B6FC-ED76AF478E4A}"/>
              </a:ext>
            </a:extLst>
          </p:cNvPr>
          <p:cNvSpPr>
            <a:spLocks noGrp="1"/>
          </p:cNvSpPr>
          <p:nvPr>
            <p:ph type="body" sz="quarter" idx="11"/>
          </p:nvPr>
        </p:nvSpPr>
        <p:spPr/>
        <p:txBody>
          <a:bodyPr/>
          <a:lstStyle/>
          <a:p>
            <a:pPr indent="-283464"/>
            <a:r>
              <a:rPr lang="en-US" b="1">
                <a:solidFill>
                  <a:schemeClr val="tx2"/>
                </a:solidFill>
              </a:rPr>
              <a:t>Step 4 (Page 4)</a:t>
            </a:r>
          </a:p>
          <a:p>
            <a:pPr indent="-283464"/>
            <a:r>
              <a:rPr lang="en-US" b="1"/>
              <a:t>Referral Eligibility Continued</a:t>
            </a:r>
            <a:endParaRPr lang="en-US" b="1" baseline="30000"/>
          </a:p>
          <a:p>
            <a:pPr indent="-283464"/>
            <a:r>
              <a:rPr lang="en-US"/>
              <a:t>PSEG (LIPA) Customers referred by the Office of Temporary and Disability and Assistance (OTDA):</a:t>
            </a:r>
          </a:p>
          <a:p>
            <a:pPr marL="285750" indent="-283464">
              <a:buFont typeface="Arial" panose="020B0604020202020204" pitchFamily="34" charset="0"/>
              <a:buChar char="•"/>
            </a:pPr>
            <a:r>
              <a:rPr lang="en-US"/>
              <a:t>Referrals come directly to the </a:t>
            </a:r>
            <a:r>
              <a:rPr lang="en-US" err="1"/>
              <a:t>EmPower</a:t>
            </a:r>
            <a:r>
              <a:rPr lang="en-US"/>
              <a:t> Program from OTDA.</a:t>
            </a:r>
          </a:p>
          <a:p>
            <a:pPr marL="285750" indent="-283464">
              <a:buFont typeface="Arial" panose="020B0604020202020204" pitchFamily="34" charset="0"/>
              <a:buChar char="•"/>
            </a:pPr>
            <a:r>
              <a:rPr lang="en-US"/>
              <a:t>Customers who do not receive a referral from OTDA are ineligible for full or reduced incentivized measures.</a:t>
            </a:r>
          </a:p>
          <a:p>
            <a:pPr marL="285750" indent="-283464">
              <a:buFont typeface="Arial" panose="020B0604020202020204" pitchFamily="34" charset="0"/>
              <a:buChar char="•"/>
            </a:pPr>
            <a:r>
              <a:rPr lang="en-US"/>
              <a:t>Ineligible customers may be able to participate in similar programs through their utility. (</a:t>
            </a:r>
            <a:r>
              <a:rPr lang="en-US">
                <a:hlinkClick r:id="rId3"/>
              </a:rPr>
              <a:t>link</a:t>
            </a:r>
            <a:r>
              <a:rPr lang="en-US"/>
              <a:t>)</a:t>
            </a:r>
          </a:p>
          <a:p>
            <a:pPr marL="285750" indent="-283464">
              <a:buFont typeface="Arial" panose="020B0604020202020204" pitchFamily="34" charset="0"/>
              <a:buChar char="•"/>
            </a:pPr>
            <a:r>
              <a:rPr lang="en-US"/>
              <a:t>Low-income National Grid - Long Island customers may be eligible for the Home Energy Affordability Team (HEAT) program. (</a:t>
            </a:r>
            <a:r>
              <a:rPr lang="en-US">
                <a:hlinkClick r:id="rId4"/>
              </a:rPr>
              <a:t>link</a:t>
            </a:r>
            <a:r>
              <a:rPr lang="en-US"/>
              <a:t>)</a:t>
            </a:r>
          </a:p>
        </p:txBody>
      </p:sp>
      <p:grpSp>
        <p:nvGrpSpPr>
          <p:cNvPr id="11" name="Group 10">
            <a:extLst>
              <a:ext uri="{FF2B5EF4-FFF2-40B4-BE49-F238E27FC236}">
                <a16:creationId xmlns:a16="http://schemas.microsoft.com/office/drawing/2014/main" id="{34D46A71-CFEC-4417-B1C6-C29A52B4A30B}"/>
              </a:ext>
            </a:extLst>
          </p:cNvPr>
          <p:cNvGrpSpPr/>
          <p:nvPr/>
        </p:nvGrpSpPr>
        <p:grpSpPr>
          <a:xfrm>
            <a:off x="6214283" y="982637"/>
            <a:ext cx="5429894" cy="1385177"/>
            <a:chOff x="6214283" y="2557510"/>
            <a:chExt cx="5429894" cy="1385177"/>
          </a:xfrm>
        </p:grpSpPr>
        <p:pic>
          <p:nvPicPr>
            <p:cNvPr id="12" name="Picture 11" descr="Graphical user interface, application&#10;&#10;Description automatically generated">
              <a:extLst>
                <a:ext uri="{FF2B5EF4-FFF2-40B4-BE49-F238E27FC236}">
                  <a16:creationId xmlns:a16="http://schemas.microsoft.com/office/drawing/2014/main" id="{045BF484-283F-4950-8EDB-816EEDB1ED80}"/>
                </a:ext>
              </a:extLst>
            </p:cNvPr>
            <p:cNvPicPr>
              <a:picLocks noChangeAspect="1"/>
            </p:cNvPicPr>
            <p:nvPr/>
          </p:nvPicPr>
          <p:blipFill rotWithShape="1">
            <a:blip r:embed="rId5"/>
            <a:srcRect l="1654" t="11096" r="58156" b="18226"/>
            <a:stretch/>
          </p:blipFill>
          <p:spPr>
            <a:xfrm>
              <a:off x="6214283" y="2557510"/>
              <a:ext cx="3566160" cy="1362808"/>
            </a:xfrm>
            <a:prstGeom prst="rect">
              <a:avLst/>
            </a:prstGeom>
            <a:ln w="12700">
              <a:noFill/>
            </a:ln>
          </p:spPr>
        </p:pic>
        <p:pic>
          <p:nvPicPr>
            <p:cNvPr id="13" name="Picture 12" descr="Graphical user interface, application&#10;&#10;Description automatically generated">
              <a:extLst>
                <a:ext uri="{FF2B5EF4-FFF2-40B4-BE49-F238E27FC236}">
                  <a16:creationId xmlns:a16="http://schemas.microsoft.com/office/drawing/2014/main" id="{51CBA2D0-6EC7-417A-A607-8E6649492F12}"/>
                </a:ext>
              </a:extLst>
            </p:cNvPr>
            <p:cNvPicPr>
              <a:picLocks noChangeAspect="1"/>
            </p:cNvPicPr>
            <p:nvPr/>
          </p:nvPicPr>
          <p:blipFill rotWithShape="1">
            <a:blip r:embed="rId5"/>
            <a:srcRect l="48059" t="11096" r="34422" b="18226"/>
            <a:stretch/>
          </p:blipFill>
          <p:spPr>
            <a:xfrm>
              <a:off x="9780443" y="2557510"/>
              <a:ext cx="1554480" cy="1362808"/>
            </a:xfrm>
            <a:prstGeom prst="rect">
              <a:avLst/>
            </a:prstGeom>
            <a:ln w="12700">
              <a:noFill/>
            </a:ln>
          </p:spPr>
        </p:pic>
        <p:pic>
          <p:nvPicPr>
            <p:cNvPr id="14" name="Picture 13" descr="Graphical user interface, application&#10;&#10;Description automatically generated">
              <a:extLst>
                <a:ext uri="{FF2B5EF4-FFF2-40B4-BE49-F238E27FC236}">
                  <a16:creationId xmlns:a16="http://schemas.microsoft.com/office/drawing/2014/main" id="{BC2805B1-88D1-4F81-8E65-65965126C62B}"/>
                </a:ext>
              </a:extLst>
            </p:cNvPr>
            <p:cNvPicPr>
              <a:picLocks noChangeAspect="1"/>
            </p:cNvPicPr>
            <p:nvPr/>
          </p:nvPicPr>
          <p:blipFill rotWithShape="1">
            <a:blip r:embed="rId5"/>
            <a:srcRect l="90224" t="11096" r="2564" b="18226"/>
            <a:stretch/>
          </p:blipFill>
          <p:spPr>
            <a:xfrm>
              <a:off x="11004097" y="2557510"/>
              <a:ext cx="640080" cy="1362808"/>
            </a:xfrm>
            <a:prstGeom prst="rect">
              <a:avLst/>
            </a:prstGeom>
            <a:ln w="12700">
              <a:noFill/>
            </a:ln>
          </p:spPr>
        </p:pic>
        <p:sp>
          <p:nvSpPr>
            <p:cNvPr id="15" name="Rectangle 14">
              <a:extLst>
                <a:ext uri="{FF2B5EF4-FFF2-40B4-BE49-F238E27FC236}">
                  <a16:creationId xmlns:a16="http://schemas.microsoft.com/office/drawing/2014/main" id="{5B8058DE-E667-4CA4-8144-A338A0280EC2}"/>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94034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a:t>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a:t>Digital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Training Resources &amp; Materials:</a:t>
            </a:r>
          </a:p>
          <a:p>
            <a:r>
              <a:rPr lang="en-US" dirty="0">
                <a:hlinkClick r:id="rId2"/>
              </a:rPr>
              <a:t>NYSERDA Energy Advisors</a:t>
            </a:r>
            <a:endParaRPr lang="en-US" dirty="0"/>
          </a:p>
        </p:txBody>
      </p:sp>
    </p:spTree>
    <p:extLst>
      <p:ext uri="{BB962C8B-B14F-4D97-AF65-F5344CB8AC3E}">
        <p14:creationId xmlns:p14="http://schemas.microsoft.com/office/powerpoint/2010/main" val="36520968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5" name="Picture 4" descr="Diagram&#10;&#10;Description automatically generated">
            <a:extLst>
              <a:ext uri="{FF2B5EF4-FFF2-40B4-BE49-F238E27FC236}">
                <a16:creationId xmlns:a16="http://schemas.microsoft.com/office/drawing/2014/main" id="{70D0E2E5-5B46-D144-A24A-386BBD33BCE1}"/>
              </a:ext>
            </a:extLst>
          </p:cNvPr>
          <p:cNvPicPr>
            <a:picLocks noChangeAspect="1"/>
          </p:cNvPicPr>
          <p:nvPr/>
        </p:nvPicPr>
        <p:blipFill rotWithShape="1">
          <a:blip r:embed="rId2"/>
          <a:srcRect l="3471" t="1654" r="4879" b="4238"/>
          <a:stretch/>
        </p:blipFill>
        <p:spPr>
          <a:xfrm>
            <a:off x="548640" y="1281922"/>
            <a:ext cx="11079798" cy="5032150"/>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4952</Words>
  <Application>Microsoft Office PowerPoint</Application>
  <PresentationFormat>Widescreen</PresentationFormat>
  <Paragraphs>492</Paragraphs>
  <Slides>44</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Campaign Codes</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2021-07-01T15:49:49Z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