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omments/comment1.xml" ContentType="application/vnd.openxmlformats-officedocument.presentationml.comment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omments/comment2.xml" ContentType="application/vnd.openxmlformats-officedocument.presentationml.comment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comments/comment3.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49"/>
  </p:notesMasterIdLst>
  <p:sldIdLst>
    <p:sldId id="256" r:id="rId5"/>
    <p:sldId id="257" r:id="rId6"/>
    <p:sldId id="258" r:id="rId7"/>
    <p:sldId id="268" r:id="rId8"/>
    <p:sldId id="259" r:id="rId9"/>
    <p:sldId id="301" r:id="rId10"/>
    <p:sldId id="303" r:id="rId11"/>
    <p:sldId id="296" r:id="rId12"/>
    <p:sldId id="304" r:id="rId13"/>
    <p:sldId id="331" r:id="rId14"/>
    <p:sldId id="305" r:id="rId15"/>
    <p:sldId id="306" r:id="rId16"/>
    <p:sldId id="334" r:id="rId17"/>
    <p:sldId id="297" r:id="rId18"/>
    <p:sldId id="308" r:id="rId19"/>
    <p:sldId id="307" r:id="rId20"/>
    <p:sldId id="298" r:id="rId21"/>
    <p:sldId id="330" r:id="rId22"/>
    <p:sldId id="309" r:id="rId23"/>
    <p:sldId id="310" r:id="rId24"/>
    <p:sldId id="311" r:id="rId25"/>
    <p:sldId id="312" r:id="rId26"/>
    <p:sldId id="315" r:id="rId27"/>
    <p:sldId id="313" r:id="rId28"/>
    <p:sldId id="314" r:id="rId29"/>
    <p:sldId id="329" r:id="rId30"/>
    <p:sldId id="317" r:id="rId31"/>
    <p:sldId id="316" r:id="rId32"/>
    <p:sldId id="318" r:id="rId33"/>
    <p:sldId id="319" r:id="rId34"/>
    <p:sldId id="320" r:id="rId35"/>
    <p:sldId id="300" r:id="rId36"/>
    <p:sldId id="321" r:id="rId37"/>
    <p:sldId id="322" r:id="rId38"/>
    <p:sldId id="323" r:id="rId39"/>
    <p:sldId id="299" r:id="rId40"/>
    <p:sldId id="324" r:id="rId41"/>
    <p:sldId id="325" r:id="rId42"/>
    <p:sldId id="328" r:id="rId43"/>
    <p:sldId id="326" r:id="rId44"/>
    <p:sldId id="327" r:id="rId45"/>
    <p:sldId id="332" r:id="rId46"/>
    <p:sldId id="333" r:id="rId47"/>
    <p:sldId id="266" r:id="rId4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Calabrese, Sherri A (NYSERDA)" initials="C(" lastIdx="8" clrIdx="6">
    <p:extLst>
      <p:ext uri="{19B8F6BF-5375-455C-9EA6-DF929625EA0E}">
        <p15:presenceInfo xmlns:p15="http://schemas.microsoft.com/office/powerpoint/2012/main" userId="S::sherri.calabrese@nyserda.ny.gov::135032e9-fde2-4e97-a6e9-93d3b7265c66" providerId="AD"/>
      </p:ext>
    </p:extLst>
  </p:cmAuthor>
  <p:cmAuthor id="1" name="Friello, David A (NYSERDA)" initials="FDA(" lastIdx="31" clrIdx="0">
    <p:extLst>
      <p:ext uri="{19B8F6BF-5375-455C-9EA6-DF929625EA0E}">
        <p15:presenceInfo xmlns:p15="http://schemas.microsoft.com/office/powerpoint/2012/main" userId="S::David.Friello@nyserda.ny.gov::b897c765-8102-4bbb-a843-567cdae4e2bf" providerId="AD"/>
      </p:ext>
    </p:extLst>
  </p:cmAuthor>
  <p:cmAuthor id="2" name="Lindsay Huba" initials="LH" lastIdx="3" clrIdx="1">
    <p:extLst>
      <p:ext uri="{19B8F6BF-5375-455C-9EA6-DF929625EA0E}">
        <p15:presenceInfo xmlns:p15="http://schemas.microsoft.com/office/powerpoint/2012/main" userId="S::lindsay.huba_clearesult.com#ext#@nysemail.onmicrosoft.com::cffbd1a6-233a-4d8d-a763-76744c512c0a" providerId="AD"/>
      </p:ext>
    </p:extLst>
  </p:cmAuthor>
  <p:cmAuthor id="3" name="Gilbert, Erik J (NYSERDA)" initials="GEJ(" lastIdx="4" clrIdx="2">
    <p:extLst>
      <p:ext uri="{19B8F6BF-5375-455C-9EA6-DF929625EA0E}">
        <p15:presenceInfo xmlns:p15="http://schemas.microsoft.com/office/powerpoint/2012/main" userId="S::Erik.Gilbert@nyserda.ny.gov::b14bc9c2-2d33-40f7-9b89-6e8f022cfd41" providerId="AD"/>
      </p:ext>
    </p:extLst>
  </p:cmAuthor>
  <p:cmAuthor id="4" name="Huba, Lindsay (NYSERDA)" initials="HL(" lastIdx="2" clrIdx="3">
    <p:extLst>
      <p:ext uri="{19B8F6BF-5375-455C-9EA6-DF929625EA0E}">
        <p15:presenceInfo xmlns:p15="http://schemas.microsoft.com/office/powerpoint/2012/main" userId="Huba, Lindsay (NYSERDA)" providerId="None"/>
      </p:ext>
    </p:extLst>
  </p:cmAuthor>
  <p:cmAuthor id="5" name="Andersen, Andy R (NYSERDA)" initials="AAR(" lastIdx="36" clrIdx="4">
    <p:extLst>
      <p:ext uri="{19B8F6BF-5375-455C-9EA6-DF929625EA0E}">
        <p15:presenceInfo xmlns:p15="http://schemas.microsoft.com/office/powerpoint/2012/main" userId="S::andy.andersen@nyserda.ny.gov::b29e34e2-2c49-4861-897c-fb0eca8b4ebb" providerId="AD"/>
      </p:ext>
    </p:extLst>
  </p:cmAuthor>
  <p:cmAuthor id="6" name="Oliver, Scott (NYSERDA)" initials="O(" lastIdx="1" clrIdx="5">
    <p:extLst>
      <p:ext uri="{19B8F6BF-5375-455C-9EA6-DF929625EA0E}">
        <p15:presenceInfo xmlns:p15="http://schemas.microsoft.com/office/powerpoint/2012/main" userId="S::scott.oliver@nyserda.ny.gov::62f4b2aa-4829-4bc8-994f-93d009c438c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9F9F9F"/>
    <a:srgbClr val="0563C1"/>
    <a:srgbClr val="ECFCFF"/>
    <a:srgbClr val="D8F9FF"/>
    <a:srgbClr val="E8F5FF"/>
    <a:srgbClr val="C7F5FF"/>
    <a:srgbClr val="EEEEEF"/>
    <a:srgbClr val="585C60"/>
    <a:srgbClr val="E5E8F2"/>
    <a:srgbClr val="00228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3" d="100"/>
          <a:sy n="93" d="100"/>
        </p:scale>
        <p:origin x="96" y="18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commentAuthors" Target="commen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8" Type="http://schemas.openxmlformats.org/officeDocument/2006/relationships/slide" Target="slides/slide4.xml"/><Relationship Id="rId51" Type="http://schemas.openxmlformats.org/officeDocument/2006/relationships/presProps" Target="presProp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1-06-29T12:12:37.980" idx="16">
    <p:pos x="3713" y="2401"/>
    <p:text>[@Oliver, Scott (NYSERDA)]  Recommend removing this for now, since we are working through a potential process to be the intake of these applications.  thoughts?</p:text>
    <p:extLst>
      <p:ext uri="{C676402C-5697-4E1C-873F-D02D1690AC5C}">
        <p15:threadingInfo xmlns:p15="http://schemas.microsoft.com/office/powerpoint/2012/main" timeZoneBias="240"/>
      </p:ext>
    </p:extLst>
  </p:cm>
  <p:cm authorId="6" dt="2021-06-29T09:29:15.663" idx="1">
    <p:pos x="3713" y="2497"/>
    <p:text>[@Friello, David A (NYSERDA)] Agreed
</p:text>
    <p:extLst>
      <p:ext uri="{C676402C-5697-4E1C-873F-D02D1690AC5C}">
        <p15:threadingInfo xmlns:p15="http://schemas.microsoft.com/office/powerpoint/2012/main" timeZoneBias="420">
          <p15:parentCm authorId="1" idx="16"/>
        </p15:threadingInfo>
      </p:ext>
    </p:extLst>
  </p:cm>
  <p:cm authorId="5" dt="2021-06-30T11:21:18.864" idx="32">
    <p:pos x="3713" y="2593"/>
    <p:text>Keep the slide but do not include on any of the presentations.</p:text>
    <p:extLst>
      <p:ext uri="{C676402C-5697-4E1C-873F-D02D1690AC5C}">
        <p15:threadingInfo xmlns:p15="http://schemas.microsoft.com/office/powerpoint/2012/main" timeZoneBias="240">
          <p15:parentCm authorId="1" idx="16"/>
        </p15:threadingInfo>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5" dt="2021-06-28T08:12:59.573" idx="8">
    <p:pos x="10" y="10"/>
    <p:text>Lindsay Huba writes (on the original page) "we should determine what SS timeframe is for reviewing an application again when information is missing. Also, based on the missing information, what next steps are (DI only, close, etc.)"</p:text>
    <p:extLst>
      <p:ext uri="{C676402C-5697-4E1C-873F-D02D1690AC5C}">
        <p15:threadingInfo xmlns:p15="http://schemas.microsoft.com/office/powerpoint/2012/main" timeZoneBias="240"/>
      </p:ext>
    </p:extLst>
  </p:cm>
  <p:cm authorId="5" dt="2021-06-30T11:23:28.280" idx="33">
    <p:pos x="10" y="106"/>
    <p:text>Ignore for now</p:text>
    <p:extLst>
      <p:ext uri="{C676402C-5697-4E1C-873F-D02D1690AC5C}">
        <p15:threadingInfo xmlns:p15="http://schemas.microsoft.com/office/powerpoint/2012/main" timeZoneBias="240">
          <p15:parentCm authorId="5" idx="8"/>
        </p15:threadingInfo>
      </p:ext>
    </p:extLst>
  </p:cm>
  <p:cm authorId="5" dt="2021-06-28T08:13:53.650" idx="9">
    <p:pos x="106" y="106"/>
    <p:text>Lindsay Huba writes (on the original page) "will have to determine frequency and timing of letters going out."</p:text>
    <p:extLst>
      <p:ext uri="{C676402C-5697-4E1C-873F-D02D1690AC5C}">
        <p15:threadingInfo xmlns:p15="http://schemas.microsoft.com/office/powerpoint/2012/main" timeZoneBias="240"/>
      </p:ext>
    </p:extLst>
  </p:cm>
  <p:cm authorId="5" dt="2021-06-30T11:23:33.675" idx="34">
    <p:pos x="106" y="202"/>
    <p:text>Ignore for now</p:text>
    <p:extLst>
      <p:ext uri="{C676402C-5697-4E1C-873F-D02D1690AC5C}">
        <p15:threadingInfo xmlns:p15="http://schemas.microsoft.com/office/powerpoint/2012/main" timeZoneBias="240">
          <p15:parentCm authorId="5" idx="9"/>
        </p15:threadingInfo>
      </p:ext>
    </p:extLst>
  </p:cm>
  <p:cm authorId="1" dt="2021-06-29T12:20:42.222" idx="18">
    <p:pos x="6416" y="913"/>
    <p:text>I feel like something got combined here... [@Calabrese, Sherri A (NYSERDA)] [@Gilbert, Erik J (NYSERDA)]  Can you look at this?</p:text>
    <p:extLst>
      <p:ext uri="{C676402C-5697-4E1C-873F-D02D1690AC5C}">
        <p15:threadingInfo xmlns:p15="http://schemas.microsoft.com/office/powerpoint/2012/main" timeZoneBias="240"/>
      </p:ext>
    </p:extLst>
  </p:cm>
  <p:cm authorId="7" dt="2021-06-29T11:32:56.428" idx="7">
    <p:pos x="6416" y="1009"/>
    <p:text>[@Friello, David A (NYSERDA)] Not sure how many of these details you want added: After the audit is completed, for customers proceeding with work, when asked "Would you like to create the express contract now?", contractors should select "Yes, in the HPwES Express Contract Workflow"
Contractors can close out the Express Audit without creating an Express Contract project. If the customer decides later to proceed with a Subsidy, the contractor can still create the Express Contract project directly. At the Subsidy Pre-approval step, SS would look for a combined customer application before pre-approving the subsidy. 
</p:text>
    <p:extLst>
      <p:ext uri="{C676402C-5697-4E1C-873F-D02D1690AC5C}">
        <p15:threadingInfo xmlns:p15="http://schemas.microsoft.com/office/powerpoint/2012/main" timeZoneBias="420">
          <p15:parentCm authorId="1" idx="18"/>
        </p15:threadingInfo>
      </p:ext>
    </p:extLst>
  </p:cm>
  <p:cm authorId="5" dt="2021-06-30T11:24:14.769" idx="35">
    <p:pos x="6416" y="1105"/>
    <p:text>Ignore for now.</p:text>
    <p:extLst>
      <p:ext uri="{C676402C-5697-4E1C-873F-D02D1690AC5C}">
        <p15:threadingInfo xmlns:p15="http://schemas.microsoft.com/office/powerpoint/2012/main" timeZoneBias="240">
          <p15:parentCm authorId="1" idx="18"/>
        </p15:threadingInfo>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1" dt="2021-06-30T14:41:45.766" idx="30">
    <p:pos x="10" y="10"/>
    <p:text>[@Andersen, Andy R (NYSERDA)]adding a slide to remind contractors a seperate meeting time has been setup after launch to answer questions, etc.  feel free to change up</p:text>
    <p:extLst>
      <p:ext uri="{C676402C-5697-4E1C-873F-D02D1690AC5C}">
        <p15:threadingInfo xmlns:p15="http://schemas.microsoft.com/office/powerpoint/2012/main" timeZoneBias="240"/>
      </p:ext>
    </p:extLst>
  </p:cm>
  <p:cm authorId="5" dt="2021-06-30T14:45:19.945" idx="36">
    <p:pos x="10" y="106"/>
    <p:text>Good point. I moved it to the Additional Resources slide where I will be adding final links to the materials [@Friello, David A (NYSERDA)]</p:text>
    <p:extLst>
      <p:ext uri="{C676402C-5697-4E1C-873F-D02D1690AC5C}">
        <p15:threadingInfo xmlns:p15="http://schemas.microsoft.com/office/powerpoint/2012/main" timeZoneBias="240">
          <p15:parentCm authorId="1" idx="30"/>
        </p15:threadingInfo>
      </p:ext>
    </p:extLst>
  </p:cm>
  <p:cm authorId="1" dt="2021-06-30T14:48:35.921" idx="31">
    <p:pos x="2997" y="1406"/>
    <p:text>[@Huba, Lindsay (NYSERDA)] Can you confirm with Lea and her team where contractors should go for help, if they can't find what they need in Confluence, etc.</p:text>
    <p:extLst>
      <p:ext uri="{C676402C-5697-4E1C-873F-D02D1690AC5C}">
        <p15:threadingInfo xmlns:p15="http://schemas.microsoft.com/office/powerpoint/2012/main" timeZoneBias="24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9AA6952-7D99-48EA-B7D3-EFF6BC8ED6DF}" type="datetimeFigureOut">
              <a:rPr lang="en-US" smtClean="0"/>
              <a:t>7/1/2021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4657989-D7E4-4BC5-B3DA-9659BF6E0C4E}" type="slidenum">
              <a:rPr lang="en-US" smtClean="0"/>
              <a:t>‹#›</a:t>
            </a:fld>
            <a:endParaRPr lang="en-US"/>
          </a:p>
        </p:txBody>
      </p:sp>
    </p:spTree>
    <p:extLst>
      <p:ext uri="{BB962C8B-B14F-4D97-AF65-F5344CB8AC3E}">
        <p14:creationId xmlns:p14="http://schemas.microsoft.com/office/powerpoint/2010/main" val="31174832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Customer’s should be the Occupant of the Home, who should be the parties applying for the program. This is a change for AHP and more closely resembles the </a:t>
            </a:r>
            <a:r>
              <a:rPr lang="en-US" dirty="0" err="1"/>
              <a:t>EmPower</a:t>
            </a:r>
            <a:r>
              <a:rPr lang="en-US" dirty="0"/>
              <a:t> NY process.</a:t>
            </a:r>
          </a:p>
          <a:p>
            <a:r>
              <a:rPr lang="en-US" dirty="0"/>
              <a:t>2: The website shown on this slide will be active as of July 26</a:t>
            </a:r>
            <a:r>
              <a:rPr lang="en-US" baseline="30000" dirty="0"/>
              <a:t>th</a:t>
            </a:r>
            <a:r>
              <a:rPr lang="en-US" dirty="0"/>
              <a:t>, 2021.</a:t>
            </a:r>
          </a:p>
          <a:p>
            <a:r>
              <a:rPr lang="en-US" dirty="0"/>
              <a:t>2: This requires that the Contractor obtain a signed copy of the application from the Applicant. Contractors must also upload the signed application to the online application prior to submission.</a:t>
            </a:r>
          </a:p>
        </p:txBody>
      </p:sp>
      <p:sp>
        <p:nvSpPr>
          <p:cNvPr id="4" name="Slide Number Placeholder 3"/>
          <p:cNvSpPr>
            <a:spLocks noGrp="1"/>
          </p:cNvSpPr>
          <p:nvPr>
            <p:ph type="sldNum" sz="quarter" idx="5"/>
          </p:nvPr>
        </p:nvSpPr>
        <p:spPr/>
        <p:txBody>
          <a:bodyPr/>
          <a:lstStyle/>
          <a:p>
            <a:fld id="{14657989-D7E4-4BC5-B3DA-9659BF6E0C4E}" type="slidenum">
              <a:rPr lang="en-US" smtClean="0"/>
              <a:t>9</a:t>
            </a:fld>
            <a:endParaRPr lang="en-US"/>
          </a:p>
        </p:txBody>
      </p:sp>
    </p:spTree>
    <p:extLst>
      <p:ext uri="{BB962C8B-B14F-4D97-AF65-F5344CB8AC3E}">
        <p14:creationId xmlns:p14="http://schemas.microsoft.com/office/powerpoint/2010/main" val="5077179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23</a:t>
            </a:fld>
            <a:endParaRPr lang="en-US"/>
          </a:p>
        </p:txBody>
      </p:sp>
    </p:spTree>
    <p:extLst>
      <p:ext uri="{BB962C8B-B14F-4D97-AF65-F5344CB8AC3E}">
        <p14:creationId xmlns:p14="http://schemas.microsoft.com/office/powerpoint/2010/main" val="39342694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1: CLEAResult Shared Services reviews all submitted applications and determines what an Applicant’s eligibility qualifies them for.</a:t>
            </a:r>
          </a:p>
          <a:p>
            <a:r>
              <a:rPr lang="en-US"/>
              <a:t>2: Applicants using a Referral Code not associated with their Name/Address will be requested by the Program to submit additional proof of income. The application will be placed on Hold in the system until proof of income is obtained.</a:t>
            </a:r>
          </a:p>
          <a:p>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US"/>
              <a:t>Last Note: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a:latin typeface="Calibri" panose="020F0502020204030204" pitchFamily="34" charset="0"/>
                <a:cs typeface="Calibri" panose="020F0502020204030204" pitchFamily="34" charset="0"/>
              </a:rPr>
              <a:t>Demographic Information: While demographic information is not used for determining program eligibility, NYSERDA requests applications complete this section for statistical purposes.  Applicants may choose “prefer not to answer”</a:t>
            </a:r>
          </a:p>
        </p:txBody>
      </p:sp>
      <p:sp>
        <p:nvSpPr>
          <p:cNvPr id="4" name="Slide Number Placeholder 3"/>
          <p:cNvSpPr>
            <a:spLocks noGrp="1"/>
          </p:cNvSpPr>
          <p:nvPr>
            <p:ph type="sldNum" sz="quarter" idx="5"/>
          </p:nvPr>
        </p:nvSpPr>
        <p:spPr/>
        <p:txBody>
          <a:bodyPr/>
          <a:lstStyle/>
          <a:p>
            <a:fld id="{14657989-D7E4-4BC5-B3DA-9659BF6E0C4E}" type="slidenum">
              <a:rPr lang="en-US" smtClean="0"/>
              <a:t>24</a:t>
            </a:fld>
            <a:endParaRPr lang="en-US"/>
          </a:p>
        </p:txBody>
      </p:sp>
    </p:spTree>
    <p:extLst>
      <p:ext uri="{BB962C8B-B14F-4D97-AF65-F5344CB8AC3E}">
        <p14:creationId xmlns:p14="http://schemas.microsoft.com/office/powerpoint/2010/main" val="11421878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1: </a:t>
            </a:r>
            <a:r>
              <a:rPr lang="en-US" sz="1200">
                <a:cs typeface="Calibri" panose="020F0502020204030204" pitchFamily="34" charset="0"/>
              </a:rPr>
              <a:t>NYSERDA is exploring various outreach methods to referral households to see which forms of outreach result in the best return percentage of completed applications</a:t>
            </a:r>
            <a:r>
              <a:rPr lang="en-US"/>
              <a:t> </a:t>
            </a:r>
          </a:p>
        </p:txBody>
      </p:sp>
      <p:sp>
        <p:nvSpPr>
          <p:cNvPr id="4" name="Slide Number Placeholder 3"/>
          <p:cNvSpPr>
            <a:spLocks noGrp="1"/>
          </p:cNvSpPr>
          <p:nvPr>
            <p:ph type="sldNum" sz="quarter" idx="5"/>
          </p:nvPr>
        </p:nvSpPr>
        <p:spPr/>
        <p:txBody>
          <a:bodyPr/>
          <a:lstStyle/>
          <a:p>
            <a:fld id="{14657989-D7E4-4BC5-B3DA-9659BF6E0C4E}" type="slidenum">
              <a:rPr lang="en-US" smtClean="0"/>
              <a:t>25</a:t>
            </a:fld>
            <a:endParaRPr lang="en-US"/>
          </a:p>
        </p:txBody>
      </p:sp>
    </p:spTree>
    <p:extLst>
      <p:ext uri="{BB962C8B-B14F-4D97-AF65-F5344CB8AC3E}">
        <p14:creationId xmlns:p14="http://schemas.microsoft.com/office/powerpoint/2010/main" val="28177403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26</a:t>
            </a:fld>
            <a:endParaRPr lang="en-US"/>
          </a:p>
        </p:txBody>
      </p:sp>
    </p:spTree>
    <p:extLst>
      <p:ext uri="{BB962C8B-B14F-4D97-AF65-F5344CB8AC3E}">
        <p14:creationId xmlns:p14="http://schemas.microsoft.com/office/powerpoint/2010/main" val="41255817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27</a:t>
            </a:fld>
            <a:endParaRPr lang="en-US"/>
          </a:p>
        </p:txBody>
      </p:sp>
    </p:spTree>
    <p:extLst>
      <p:ext uri="{BB962C8B-B14F-4D97-AF65-F5344CB8AC3E}">
        <p14:creationId xmlns:p14="http://schemas.microsoft.com/office/powerpoint/2010/main" val="4428511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28</a:t>
            </a:fld>
            <a:endParaRPr lang="en-US"/>
          </a:p>
        </p:txBody>
      </p:sp>
    </p:spTree>
    <p:extLst>
      <p:ext uri="{BB962C8B-B14F-4D97-AF65-F5344CB8AC3E}">
        <p14:creationId xmlns:p14="http://schemas.microsoft.com/office/powerpoint/2010/main" val="238465505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29</a:t>
            </a:fld>
            <a:endParaRPr lang="en-US"/>
          </a:p>
        </p:txBody>
      </p:sp>
    </p:spTree>
    <p:extLst>
      <p:ext uri="{BB962C8B-B14F-4D97-AF65-F5344CB8AC3E}">
        <p14:creationId xmlns:p14="http://schemas.microsoft.com/office/powerpoint/2010/main" val="380815790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30</a:t>
            </a:fld>
            <a:endParaRPr lang="en-US"/>
          </a:p>
        </p:txBody>
      </p:sp>
    </p:spTree>
    <p:extLst>
      <p:ext uri="{BB962C8B-B14F-4D97-AF65-F5344CB8AC3E}">
        <p14:creationId xmlns:p14="http://schemas.microsoft.com/office/powerpoint/2010/main" val="104571815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31</a:t>
            </a:fld>
            <a:endParaRPr lang="en-US"/>
          </a:p>
        </p:txBody>
      </p:sp>
    </p:spTree>
    <p:extLst>
      <p:ext uri="{BB962C8B-B14F-4D97-AF65-F5344CB8AC3E}">
        <p14:creationId xmlns:p14="http://schemas.microsoft.com/office/powerpoint/2010/main" val="138219522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Traditional </a:t>
            </a:r>
            <a:r>
              <a:rPr lang="en-US" dirty="0" err="1"/>
              <a:t>EmPower</a:t>
            </a:r>
            <a:r>
              <a:rPr lang="en-US" dirty="0"/>
              <a:t> and Assisted Home Performance (AHP)</a:t>
            </a:r>
          </a:p>
          <a:p>
            <a:r>
              <a:rPr lang="en-US" dirty="0"/>
              <a:t>2: After Paper Applications are entered into the system by CLEAResult Shared Services, Paper Applications follow the same review process as Online Applications.</a:t>
            </a:r>
          </a:p>
          <a:p>
            <a:r>
              <a:rPr lang="en-US" dirty="0"/>
              <a:t>3: Applications placed on-hold go into an On-Hold Queue in Salesforce.</a:t>
            </a:r>
          </a:p>
        </p:txBody>
      </p:sp>
      <p:sp>
        <p:nvSpPr>
          <p:cNvPr id="4" name="Slide Number Placeholder 3"/>
          <p:cNvSpPr>
            <a:spLocks noGrp="1"/>
          </p:cNvSpPr>
          <p:nvPr>
            <p:ph type="sldNum" sz="quarter" idx="5"/>
          </p:nvPr>
        </p:nvSpPr>
        <p:spPr/>
        <p:txBody>
          <a:bodyPr/>
          <a:lstStyle/>
          <a:p>
            <a:fld id="{14657989-D7E4-4BC5-B3DA-9659BF6E0C4E}" type="slidenum">
              <a:rPr lang="en-US" smtClean="0"/>
              <a:t>33</a:t>
            </a:fld>
            <a:endParaRPr lang="en-US"/>
          </a:p>
        </p:txBody>
      </p:sp>
    </p:spTree>
    <p:extLst>
      <p:ext uri="{BB962C8B-B14F-4D97-AF65-F5344CB8AC3E}">
        <p14:creationId xmlns:p14="http://schemas.microsoft.com/office/powerpoint/2010/main" val="38714857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10</a:t>
            </a:fld>
            <a:endParaRPr lang="en-US"/>
          </a:p>
        </p:txBody>
      </p:sp>
    </p:spTree>
    <p:extLst>
      <p:ext uri="{BB962C8B-B14F-4D97-AF65-F5344CB8AC3E}">
        <p14:creationId xmlns:p14="http://schemas.microsoft.com/office/powerpoint/2010/main" val="131064758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1: Projects are assigned:</a:t>
            </a:r>
          </a:p>
          <a:p>
            <a:r>
              <a:rPr lang="en-US"/>
              <a:t>    A: To the Contractor submitting the project,</a:t>
            </a:r>
          </a:p>
          <a:p>
            <a:r>
              <a:rPr lang="en-US"/>
              <a:t>    B: To the Contractor selected by the Applicant, or</a:t>
            </a:r>
          </a:p>
          <a:p>
            <a:r>
              <a:rPr lang="en-US"/>
              <a:t>    C: Per the current referral process.</a:t>
            </a:r>
          </a:p>
          <a:p>
            <a:r>
              <a:rPr lang="en-US"/>
              <a:t>2: An Audit is not required to be submitted during Project Creation &amp; Assignment</a:t>
            </a:r>
          </a:p>
          <a:p>
            <a:r>
              <a:rPr lang="en-US"/>
              <a:t>3: Financing no longer goes through </a:t>
            </a:r>
            <a:r>
              <a:rPr lang="en-US" err="1"/>
              <a:t>EmPower</a:t>
            </a:r>
            <a:r>
              <a:rPr lang="en-US"/>
              <a:t> or AHP. Proformas and other required documentations should be submitted directly through Slipstream/EFS.</a:t>
            </a:r>
          </a:p>
        </p:txBody>
      </p:sp>
      <p:sp>
        <p:nvSpPr>
          <p:cNvPr id="4" name="Slide Number Placeholder 3"/>
          <p:cNvSpPr>
            <a:spLocks noGrp="1"/>
          </p:cNvSpPr>
          <p:nvPr>
            <p:ph type="sldNum" sz="quarter" idx="5"/>
          </p:nvPr>
        </p:nvSpPr>
        <p:spPr/>
        <p:txBody>
          <a:bodyPr/>
          <a:lstStyle/>
          <a:p>
            <a:fld id="{14657989-D7E4-4BC5-B3DA-9659BF6E0C4E}" type="slidenum">
              <a:rPr lang="en-US" smtClean="0"/>
              <a:t>34</a:t>
            </a:fld>
            <a:endParaRPr lang="en-US"/>
          </a:p>
        </p:txBody>
      </p:sp>
    </p:spTree>
    <p:extLst>
      <p:ext uri="{BB962C8B-B14F-4D97-AF65-F5344CB8AC3E}">
        <p14:creationId xmlns:p14="http://schemas.microsoft.com/office/powerpoint/2010/main" val="127125228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35</a:t>
            </a:fld>
            <a:endParaRPr lang="en-US"/>
          </a:p>
        </p:txBody>
      </p:sp>
    </p:spTree>
    <p:extLst>
      <p:ext uri="{BB962C8B-B14F-4D97-AF65-F5344CB8AC3E}">
        <p14:creationId xmlns:p14="http://schemas.microsoft.com/office/powerpoint/2010/main" val="293872428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1: Select NO even if the project will be receiving the loan.</a:t>
            </a:r>
          </a:p>
        </p:txBody>
      </p:sp>
      <p:sp>
        <p:nvSpPr>
          <p:cNvPr id="4" name="Slide Number Placeholder 3"/>
          <p:cNvSpPr>
            <a:spLocks noGrp="1"/>
          </p:cNvSpPr>
          <p:nvPr>
            <p:ph type="sldNum" sz="quarter" idx="5"/>
          </p:nvPr>
        </p:nvSpPr>
        <p:spPr/>
        <p:txBody>
          <a:bodyPr/>
          <a:lstStyle/>
          <a:p>
            <a:fld id="{14657989-D7E4-4BC5-B3DA-9659BF6E0C4E}" type="slidenum">
              <a:rPr lang="en-US" smtClean="0"/>
              <a:t>37</a:t>
            </a:fld>
            <a:endParaRPr lang="en-US"/>
          </a:p>
        </p:txBody>
      </p:sp>
    </p:spTree>
    <p:extLst>
      <p:ext uri="{BB962C8B-B14F-4D97-AF65-F5344CB8AC3E}">
        <p14:creationId xmlns:p14="http://schemas.microsoft.com/office/powerpoint/2010/main" val="291616226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38</a:t>
            </a:fld>
            <a:endParaRPr lang="en-US"/>
          </a:p>
        </p:txBody>
      </p:sp>
    </p:spTree>
    <p:extLst>
      <p:ext uri="{BB962C8B-B14F-4D97-AF65-F5344CB8AC3E}">
        <p14:creationId xmlns:p14="http://schemas.microsoft.com/office/powerpoint/2010/main" val="278089089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39</a:t>
            </a:fld>
            <a:endParaRPr lang="en-US"/>
          </a:p>
        </p:txBody>
      </p:sp>
    </p:spTree>
    <p:extLst>
      <p:ext uri="{BB962C8B-B14F-4D97-AF65-F5344CB8AC3E}">
        <p14:creationId xmlns:p14="http://schemas.microsoft.com/office/powerpoint/2010/main" val="21144518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40</a:t>
            </a:fld>
            <a:endParaRPr lang="en-US"/>
          </a:p>
        </p:txBody>
      </p:sp>
    </p:spTree>
    <p:extLst>
      <p:ext uri="{BB962C8B-B14F-4D97-AF65-F5344CB8AC3E}">
        <p14:creationId xmlns:p14="http://schemas.microsoft.com/office/powerpoint/2010/main" val="311383485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41</a:t>
            </a:fld>
            <a:endParaRPr lang="en-US"/>
          </a:p>
        </p:txBody>
      </p:sp>
    </p:spTree>
    <p:extLst>
      <p:ext uri="{BB962C8B-B14F-4D97-AF65-F5344CB8AC3E}">
        <p14:creationId xmlns:p14="http://schemas.microsoft.com/office/powerpoint/2010/main" val="3674136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dirty="0"/>
              <a:t>Applicants must complete the first page of the Online Application and save their work to enjoy this benefit. Additionally, this requires that the Applicant creates a Salesforce Application Portal account.</a:t>
            </a:r>
          </a:p>
          <a:p>
            <a:pPr marL="228600" indent="-228600">
              <a:buAutoNum type="arabicPeriod"/>
            </a:pPr>
            <a:r>
              <a:rPr lang="en-US" dirty="0"/>
              <a:t>Program will do their best to accommodate an Applicant’s selected Contractor but here may be limitations that prevent an Applicant's choice from being selected to accept the project.</a:t>
            </a:r>
          </a:p>
          <a:p>
            <a:pPr marL="228600" indent="-228600">
              <a:buAutoNum type="arabicPeriod"/>
            </a:pPr>
            <a:endParaRPr lang="en-US" dirty="0"/>
          </a:p>
        </p:txBody>
      </p:sp>
      <p:sp>
        <p:nvSpPr>
          <p:cNvPr id="4" name="Slide Number Placeholder 3"/>
          <p:cNvSpPr>
            <a:spLocks noGrp="1"/>
          </p:cNvSpPr>
          <p:nvPr>
            <p:ph type="sldNum" sz="quarter" idx="5"/>
          </p:nvPr>
        </p:nvSpPr>
        <p:spPr/>
        <p:txBody>
          <a:bodyPr/>
          <a:lstStyle/>
          <a:p>
            <a:fld id="{14657989-D7E4-4BC5-B3DA-9659BF6E0C4E}" type="slidenum">
              <a:rPr lang="en-US" smtClean="0"/>
              <a:t>11</a:t>
            </a:fld>
            <a:endParaRPr lang="en-US"/>
          </a:p>
        </p:txBody>
      </p:sp>
    </p:spTree>
    <p:extLst>
      <p:ext uri="{BB962C8B-B14F-4D97-AF65-F5344CB8AC3E}">
        <p14:creationId xmlns:p14="http://schemas.microsoft.com/office/powerpoint/2010/main" val="39923629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1: Applicants must provide this Referral Number as part of the application.</a:t>
            </a:r>
          </a:p>
          <a:p>
            <a:r>
              <a:rPr lang="en-US"/>
              <a:t>2: Applicants participating in HEAP, Food Stamps, SSI, TANF, or Public Assistance must upload an award letter (within the last 12 months) to the application.</a:t>
            </a:r>
          </a:p>
        </p:txBody>
      </p:sp>
      <p:sp>
        <p:nvSpPr>
          <p:cNvPr id="4" name="Slide Number Placeholder 3"/>
          <p:cNvSpPr>
            <a:spLocks noGrp="1"/>
          </p:cNvSpPr>
          <p:nvPr>
            <p:ph type="sldNum" sz="quarter" idx="5"/>
          </p:nvPr>
        </p:nvSpPr>
        <p:spPr/>
        <p:txBody>
          <a:bodyPr/>
          <a:lstStyle/>
          <a:p>
            <a:fld id="{14657989-D7E4-4BC5-B3DA-9659BF6E0C4E}" type="slidenum">
              <a:rPr lang="en-US" smtClean="0"/>
              <a:t>12</a:t>
            </a:fld>
            <a:endParaRPr lang="en-US"/>
          </a:p>
        </p:txBody>
      </p:sp>
    </p:spTree>
    <p:extLst>
      <p:ext uri="{BB962C8B-B14F-4D97-AF65-F5344CB8AC3E}">
        <p14:creationId xmlns:p14="http://schemas.microsoft.com/office/powerpoint/2010/main" val="1040197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1: Only if a Contractor will not be using a Paper Application to enter and submit online on behalf of the Applicant.</a:t>
            </a:r>
          </a:p>
          <a:p>
            <a:r>
              <a:rPr lang="en-US"/>
              <a:t>2: Any information entered in the Chatter Feed is reviewed during the Application Review phase. Responses will leverage the Chatter Feed as well.</a:t>
            </a:r>
          </a:p>
        </p:txBody>
      </p:sp>
      <p:sp>
        <p:nvSpPr>
          <p:cNvPr id="4" name="Slide Number Placeholder 3"/>
          <p:cNvSpPr>
            <a:spLocks noGrp="1"/>
          </p:cNvSpPr>
          <p:nvPr>
            <p:ph type="sldNum" sz="quarter" idx="5"/>
          </p:nvPr>
        </p:nvSpPr>
        <p:spPr/>
        <p:txBody>
          <a:bodyPr/>
          <a:lstStyle/>
          <a:p>
            <a:fld id="{14657989-D7E4-4BC5-B3DA-9659BF6E0C4E}" type="slidenum">
              <a:rPr lang="en-US" smtClean="0"/>
              <a:t>15</a:t>
            </a:fld>
            <a:endParaRPr lang="en-US"/>
          </a:p>
        </p:txBody>
      </p:sp>
    </p:spTree>
    <p:extLst>
      <p:ext uri="{BB962C8B-B14F-4D97-AF65-F5344CB8AC3E}">
        <p14:creationId xmlns:p14="http://schemas.microsoft.com/office/powerpoint/2010/main" val="40689164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1: The </a:t>
            </a:r>
            <a:r>
              <a:rPr lang="en-US" b="1"/>
              <a:t>Save</a:t>
            </a:r>
            <a:r>
              <a:rPr lang="en-US" b="0"/>
              <a:t> button appears on the bottom of every page in the application process.</a:t>
            </a:r>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19</a:t>
            </a:fld>
            <a:endParaRPr lang="en-US"/>
          </a:p>
        </p:txBody>
      </p:sp>
    </p:spTree>
    <p:extLst>
      <p:ext uri="{BB962C8B-B14F-4D97-AF65-F5344CB8AC3E}">
        <p14:creationId xmlns:p14="http://schemas.microsoft.com/office/powerpoint/2010/main" val="31182069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1. The </a:t>
            </a:r>
            <a:r>
              <a:rPr lang="en-US" b="1"/>
              <a:t>Number of Units </a:t>
            </a:r>
            <a:r>
              <a:rPr lang="en-US"/>
              <a:t>field becomes a </a:t>
            </a:r>
            <a:r>
              <a:rPr lang="en-US" b="1"/>
              <a:t>Required</a:t>
            </a:r>
            <a:r>
              <a:rPr lang="en-US"/>
              <a:t> field if </a:t>
            </a:r>
            <a:r>
              <a:rPr lang="en-US" b="1"/>
              <a:t>Multi Family (5+ units) </a:t>
            </a:r>
            <a:r>
              <a:rPr lang="en-US"/>
              <a:t>is selected as the </a:t>
            </a:r>
            <a:r>
              <a:rPr lang="en-US" b="1"/>
              <a:t>Dwelling</a:t>
            </a:r>
            <a:r>
              <a:rPr lang="en-US"/>
              <a:t> </a:t>
            </a:r>
            <a:r>
              <a:rPr lang="en-US" b="1"/>
              <a:t>Type</a:t>
            </a:r>
            <a:r>
              <a:rPr lang="en-US"/>
              <a:t>.</a:t>
            </a:r>
          </a:p>
        </p:txBody>
      </p:sp>
      <p:sp>
        <p:nvSpPr>
          <p:cNvPr id="4" name="Slide Number Placeholder 3"/>
          <p:cNvSpPr>
            <a:spLocks noGrp="1"/>
          </p:cNvSpPr>
          <p:nvPr>
            <p:ph type="sldNum" sz="quarter" idx="5"/>
          </p:nvPr>
        </p:nvSpPr>
        <p:spPr/>
        <p:txBody>
          <a:bodyPr/>
          <a:lstStyle/>
          <a:p>
            <a:fld id="{14657989-D7E4-4BC5-B3DA-9659BF6E0C4E}" type="slidenum">
              <a:rPr lang="en-US" smtClean="0"/>
              <a:t>20</a:t>
            </a:fld>
            <a:endParaRPr lang="en-US"/>
          </a:p>
        </p:txBody>
      </p:sp>
    </p:spTree>
    <p:extLst>
      <p:ext uri="{BB962C8B-B14F-4D97-AF65-F5344CB8AC3E}">
        <p14:creationId xmlns:p14="http://schemas.microsoft.com/office/powerpoint/2010/main" val="2644012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21</a:t>
            </a:fld>
            <a:endParaRPr lang="en-US"/>
          </a:p>
        </p:txBody>
      </p:sp>
    </p:spTree>
    <p:extLst>
      <p:ext uri="{BB962C8B-B14F-4D97-AF65-F5344CB8AC3E}">
        <p14:creationId xmlns:p14="http://schemas.microsoft.com/office/powerpoint/2010/main" val="33004226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1: Final Contractor selection is based on the participating program Contractor’s availability and acceptance of the project.</a:t>
            </a:r>
          </a:p>
        </p:txBody>
      </p:sp>
      <p:sp>
        <p:nvSpPr>
          <p:cNvPr id="4" name="Slide Number Placeholder 3"/>
          <p:cNvSpPr>
            <a:spLocks noGrp="1"/>
          </p:cNvSpPr>
          <p:nvPr>
            <p:ph type="sldNum" sz="quarter" idx="5"/>
          </p:nvPr>
        </p:nvSpPr>
        <p:spPr/>
        <p:txBody>
          <a:bodyPr/>
          <a:lstStyle/>
          <a:p>
            <a:fld id="{14657989-D7E4-4BC5-B3DA-9659BF6E0C4E}" type="slidenum">
              <a:rPr lang="en-US" smtClean="0"/>
              <a:t>22</a:t>
            </a:fld>
            <a:endParaRPr lang="en-US"/>
          </a:p>
        </p:txBody>
      </p:sp>
    </p:spTree>
    <p:extLst>
      <p:ext uri="{BB962C8B-B14F-4D97-AF65-F5344CB8AC3E}">
        <p14:creationId xmlns:p14="http://schemas.microsoft.com/office/powerpoint/2010/main" val="76264539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 Title">
    <p:spTree>
      <p:nvGrpSpPr>
        <p:cNvPr id="1" name=""/>
        <p:cNvGrpSpPr/>
        <p:nvPr/>
      </p:nvGrpSpPr>
      <p:grpSpPr>
        <a:xfrm>
          <a:off x="0" y="0"/>
          <a:ext cx="0" cy="0"/>
          <a:chOff x="0" y="0"/>
          <a:chExt cx="0" cy="0"/>
        </a:xfrm>
      </p:grpSpPr>
      <p:pic>
        <p:nvPicPr>
          <p:cNvPr id="7" name="Picture 6" descr="Three neatly stacked books">
            <a:extLst>
              <a:ext uri="{FF2B5EF4-FFF2-40B4-BE49-F238E27FC236}">
                <a16:creationId xmlns:a16="http://schemas.microsoft.com/office/drawing/2014/main" id="{822DA874-BC95-5147-B169-57D2EDF8C437}"/>
              </a:ext>
            </a:extLst>
          </p:cNvPr>
          <p:cNvPicPr>
            <a:picLocks noChangeAspect="1"/>
          </p:cNvPicPr>
          <p:nvPr userDrawn="1"/>
        </p:nvPicPr>
        <p:blipFill rotWithShape="1">
          <a:blip r:embed="rId2" cstate="screen">
            <a:extLst>
              <a:ext uri="{28A0092B-C50C-407E-A947-70E740481C1C}">
                <a14:useLocalDpi xmlns:a14="http://schemas.microsoft.com/office/drawing/2010/main" val="0"/>
              </a:ext>
            </a:extLst>
          </a:blip>
          <a:srcRect/>
          <a:stretch/>
        </p:blipFill>
        <p:spPr>
          <a:xfrm>
            <a:off x="0" y="0"/>
            <a:ext cx="12192000" cy="6858000"/>
          </a:xfrm>
          <a:prstGeom prst="rect">
            <a:avLst/>
          </a:prstGeom>
        </p:spPr>
      </p:pic>
      <p:pic>
        <p:nvPicPr>
          <p:cNvPr id="11" name="Picture 10">
            <a:extLst>
              <a:ext uri="{FF2B5EF4-FFF2-40B4-BE49-F238E27FC236}">
                <a16:creationId xmlns:a16="http://schemas.microsoft.com/office/drawing/2014/main" id="{A214AE76-6813-194E-99FC-E1C528815195}"/>
              </a:ext>
            </a:extLst>
          </p:cNvPr>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597446" y="380672"/>
            <a:ext cx="4512405" cy="1090438"/>
          </a:xfrm>
          <a:prstGeom prst="rect">
            <a:avLst/>
          </a:prstGeom>
        </p:spPr>
      </p:pic>
      <p:sp>
        <p:nvSpPr>
          <p:cNvPr id="5" name="Title 4">
            <a:extLst>
              <a:ext uri="{FF2B5EF4-FFF2-40B4-BE49-F238E27FC236}">
                <a16:creationId xmlns:a16="http://schemas.microsoft.com/office/drawing/2014/main" id="{E27C4AAE-BF6B-2043-A0A9-FD3118633310}"/>
              </a:ext>
            </a:extLst>
          </p:cNvPr>
          <p:cNvSpPr>
            <a:spLocks noGrp="1"/>
          </p:cNvSpPr>
          <p:nvPr>
            <p:ph type="title" hasCustomPrompt="1"/>
          </p:nvPr>
        </p:nvSpPr>
        <p:spPr>
          <a:xfrm>
            <a:off x="597446" y="2091914"/>
            <a:ext cx="6089957" cy="440093"/>
          </a:xfrm>
        </p:spPr>
        <p:txBody>
          <a:bodyPr anchor="ctr" anchorCtr="0">
            <a:noAutofit/>
          </a:bodyPr>
          <a:lstStyle>
            <a:lvl1pPr>
              <a:defRPr sz="3200" b="1">
                <a:solidFill>
                  <a:schemeClr val="bg1"/>
                </a:solidFill>
              </a:defRPr>
            </a:lvl1pPr>
          </a:lstStyle>
          <a:p>
            <a:r>
              <a:rPr lang="en-US"/>
              <a:t>Main Title:</a:t>
            </a:r>
          </a:p>
        </p:txBody>
      </p:sp>
      <p:sp>
        <p:nvSpPr>
          <p:cNvPr id="8" name="Text Placeholder 7">
            <a:extLst>
              <a:ext uri="{FF2B5EF4-FFF2-40B4-BE49-F238E27FC236}">
                <a16:creationId xmlns:a16="http://schemas.microsoft.com/office/drawing/2014/main" id="{9EB2F515-A559-2D4A-82F2-9B9CFD02E19B}"/>
              </a:ext>
            </a:extLst>
          </p:cNvPr>
          <p:cNvSpPr>
            <a:spLocks noGrp="1"/>
          </p:cNvSpPr>
          <p:nvPr>
            <p:ph type="body" sz="quarter" idx="10" hasCustomPrompt="1"/>
          </p:nvPr>
        </p:nvSpPr>
        <p:spPr>
          <a:xfrm>
            <a:off x="596774" y="2650274"/>
            <a:ext cx="6089956" cy="440094"/>
          </a:xfrm>
        </p:spPr>
        <p:txBody>
          <a:bodyPr anchor="ctr" anchorCtr="0">
            <a:normAutofit/>
          </a:bodyPr>
          <a:lstStyle>
            <a:lvl1pPr>
              <a:defRPr sz="2000" b="1">
                <a:solidFill>
                  <a:schemeClr val="bg1"/>
                </a:solidFill>
              </a:defRPr>
            </a:lvl1pPr>
          </a:lstStyle>
          <a:p>
            <a:pPr lvl="0"/>
            <a:r>
              <a:rPr lang="en-US"/>
              <a:t>Sub-Title</a:t>
            </a:r>
          </a:p>
        </p:txBody>
      </p:sp>
      <p:sp>
        <p:nvSpPr>
          <p:cNvPr id="14" name="Text Placeholder 13">
            <a:extLst>
              <a:ext uri="{FF2B5EF4-FFF2-40B4-BE49-F238E27FC236}">
                <a16:creationId xmlns:a16="http://schemas.microsoft.com/office/drawing/2014/main" id="{578DD835-A26C-4841-B647-0803676AD523}"/>
              </a:ext>
            </a:extLst>
          </p:cNvPr>
          <p:cNvSpPr>
            <a:spLocks noGrp="1"/>
          </p:cNvSpPr>
          <p:nvPr>
            <p:ph type="body" sz="quarter" idx="11" hasCustomPrompt="1"/>
          </p:nvPr>
        </p:nvSpPr>
        <p:spPr>
          <a:xfrm>
            <a:off x="596774" y="4630865"/>
            <a:ext cx="6089956" cy="440093"/>
          </a:xfrm>
        </p:spPr>
        <p:txBody>
          <a:bodyPr anchor="ctr" anchorCtr="0">
            <a:normAutofit/>
          </a:bodyPr>
          <a:lstStyle>
            <a:lvl1pPr>
              <a:defRPr sz="2000" b="1">
                <a:ln>
                  <a:noFill/>
                </a:ln>
                <a:solidFill>
                  <a:schemeClr val="accent3"/>
                </a:solidFill>
              </a:defRPr>
            </a:lvl1pPr>
          </a:lstStyle>
          <a:p>
            <a:pPr lvl="0"/>
            <a:r>
              <a:rPr lang="en-US"/>
              <a:t>Session Date</a:t>
            </a:r>
          </a:p>
        </p:txBody>
      </p:sp>
      <p:sp>
        <p:nvSpPr>
          <p:cNvPr id="16" name="Text Placeholder 15">
            <a:extLst>
              <a:ext uri="{FF2B5EF4-FFF2-40B4-BE49-F238E27FC236}">
                <a16:creationId xmlns:a16="http://schemas.microsoft.com/office/drawing/2014/main" id="{7E5BAC4A-986C-BA43-883C-E92DA8295397}"/>
              </a:ext>
            </a:extLst>
          </p:cNvPr>
          <p:cNvSpPr>
            <a:spLocks noGrp="1"/>
          </p:cNvSpPr>
          <p:nvPr>
            <p:ph type="body" sz="quarter" idx="12" hasCustomPrompt="1"/>
          </p:nvPr>
        </p:nvSpPr>
        <p:spPr>
          <a:xfrm>
            <a:off x="596774" y="5191425"/>
            <a:ext cx="6089957" cy="440093"/>
          </a:xfrm>
        </p:spPr>
        <p:txBody>
          <a:bodyPr anchor="ctr" anchorCtr="0">
            <a:normAutofit/>
          </a:bodyPr>
          <a:lstStyle>
            <a:lvl1pPr>
              <a:defRPr sz="2000" b="1">
                <a:solidFill>
                  <a:schemeClr val="accent3"/>
                </a:solidFill>
              </a:defRPr>
            </a:lvl1pPr>
          </a:lstStyle>
          <a:p>
            <a:pPr lvl="0"/>
            <a:r>
              <a:rPr lang="en-US"/>
              <a:t>Audience</a:t>
            </a:r>
          </a:p>
        </p:txBody>
      </p:sp>
    </p:spTree>
    <p:extLst>
      <p:ext uri="{BB962C8B-B14F-4D97-AF65-F5344CB8AC3E}">
        <p14:creationId xmlns:p14="http://schemas.microsoft.com/office/powerpoint/2010/main" val="37717470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9. 3/3 Text/Imag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ABDDB292-5D33-8848-8CA3-7B896CAE5623}"/>
              </a:ext>
            </a:extLst>
          </p:cNvPr>
          <p:cNvSpPr/>
          <p:nvPr userDrawn="1"/>
        </p:nvSpPr>
        <p:spPr>
          <a:xfrm>
            <a:off x="0" y="0"/>
            <a:ext cx="12192000" cy="491319"/>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 Placeholder 7">
            <a:extLst>
              <a:ext uri="{FF2B5EF4-FFF2-40B4-BE49-F238E27FC236}">
                <a16:creationId xmlns:a16="http://schemas.microsoft.com/office/drawing/2014/main" id="{8E387572-2912-9242-BA25-E3ACA344F037}"/>
              </a:ext>
            </a:extLst>
          </p:cNvPr>
          <p:cNvSpPr>
            <a:spLocks noGrp="1"/>
          </p:cNvSpPr>
          <p:nvPr>
            <p:ph type="body" sz="quarter" idx="10" hasCustomPrompt="1"/>
          </p:nvPr>
        </p:nvSpPr>
        <p:spPr>
          <a:xfrm>
            <a:off x="545910" y="0"/>
            <a:ext cx="11082528" cy="490538"/>
          </a:xfrm>
        </p:spPr>
        <p:txBody>
          <a:bodyPr anchor="ctr" anchorCtr="0">
            <a:normAutofit/>
          </a:bodyPr>
          <a:lstStyle>
            <a:lvl1pPr marL="0" indent="0">
              <a:buNone/>
              <a:defRPr sz="2400" b="1">
                <a:solidFill>
                  <a:schemeClr val="bg1"/>
                </a:solidFill>
              </a:defRPr>
            </a:lvl1pPr>
          </a:lstStyle>
          <a:p>
            <a:pPr lvl="0"/>
            <a:r>
              <a:rPr lang="en-US"/>
              <a:t>Slide Heading</a:t>
            </a:r>
          </a:p>
        </p:txBody>
      </p:sp>
      <p:sp>
        <p:nvSpPr>
          <p:cNvPr id="8" name="Text Placeholder 9">
            <a:extLst>
              <a:ext uri="{FF2B5EF4-FFF2-40B4-BE49-F238E27FC236}">
                <a16:creationId xmlns:a16="http://schemas.microsoft.com/office/drawing/2014/main" id="{3B5D4613-04C0-0E47-A831-194B60882708}"/>
              </a:ext>
            </a:extLst>
          </p:cNvPr>
          <p:cNvSpPr>
            <a:spLocks noGrp="1"/>
          </p:cNvSpPr>
          <p:nvPr>
            <p:ph type="body" sz="quarter" idx="11" hasCustomPrompt="1"/>
          </p:nvPr>
        </p:nvSpPr>
        <p:spPr>
          <a:xfrm>
            <a:off x="545911" y="982639"/>
            <a:ext cx="3575714" cy="2446361"/>
          </a:xfrm>
        </p:spPr>
        <p:txBody>
          <a:bodyPr/>
          <a:lstStyle>
            <a:lvl1pPr>
              <a:defRPr/>
            </a:lvl1pPr>
          </a:lstStyle>
          <a:p>
            <a:pPr lvl="0"/>
            <a:r>
              <a:rPr lang="en-US"/>
              <a:t>First level</a:t>
            </a:r>
          </a:p>
          <a:p>
            <a:pPr lvl="1"/>
            <a:r>
              <a:rPr lang="en-US"/>
              <a:t>Second level</a:t>
            </a:r>
          </a:p>
          <a:p>
            <a:pPr lvl="2"/>
            <a:r>
              <a:rPr lang="en-US"/>
              <a:t>Third level</a:t>
            </a:r>
          </a:p>
        </p:txBody>
      </p:sp>
      <p:sp>
        <p:nvSpPr>
          <p:cNvPr id="10" name="Text Placeholder 9">
            <a:extLst>
              <a:ext uri="{FF2B5EF4-FFF2-40B4-BE49-F238E27FC236}">
                <a16:creationId xmlns:a16="http://schemas.microsoft.com/office/drawing/2014/main" id="{41A02B96-7CF0-9046-AE45-5B2500F18FB5}"/>
              </a:ext>
            </a:extLst>
          </p:cNvPr>
          <p:cNvSpPr>
            <a:spLocks noGrp="1"/>
          </p:cNvSpPr>
          <p:nvPr>
            <p:ph type="body" sz="quarter" idx="12" hasCustomPrompt="1"/>
          </p:nvPr>
        </p:nvSpPr>
        <p:spPr>
          <a:xfrm>
            <a:off x="4299317" y="982639"/>
            <a:ext cx="3575714" cy="2446361"/>
          </a:xfrm>
        </p:spPr>
        <p:txBody>
          <a:bodyPr/>
          <a:lstStyle>
            <a:lvl1pPr>
              <a:defRPr/>
            </a:lvl1pPr>
          </a:lstStyle>
          <a:p>
            <a:pPr lvl="0"/>
            <a:r>
              <a:rPr lang="en-US"/>
              <a:t>First level</a:t>
            </a:r>
          </a:p>
          <a:p>
            <a:pPr lvl="1"/>
            <a:r>
              <a:rPr lang="en-US"/>
              <a:t>Second level</a:t>
            </a:r>
          </a:p>
          <a:p>
            <a:pPr lvl="2"/>
            <a:r>
              <a:rPr lang="en-US"/>
              <a:t>Third level</a:t>
            </a:r>
          </a:p>
        </p:txBody>
      </p:sp>
      <p:sp>
        <p:nvSpPr>
          <p:cNvPr id="11" name="Text Placeholder 9">
            <a:extLst>
              <a:ext uri="{FF2B5EF4-FFF2-40B4-BE49-F238E27FC236}">
                <a16:creationId xmlns:a16="http://schemas.microsoft.com/office/drawing/2014/main" id="{61675378-83E0-BA4D-88A4-31B4FD510C67}"/>
              </a:ext>
            </a:extLst>
          </p:cNvPr>
          <p:cNvSpPr>
            <a:spLocks noGrp="1"/>
          </p:cNvSpPr>
          <p:nvPr>
            <p:ph type="body" sz="quarter" idx="13" hasCustomPrompt="1"/>
          </p:nvPr>
        </p:nvSpPr>
        <p:spPr>
          <a:xfrm>
            <a:off x="8052724" y="982639"/>
            <a:ext cx="3575714" cy="2446361"/>
          </a:xfrm>
        </p:spPr>
        <p:txBody>
          <a:bodyPr/>
          <a:lstStyle>
            <a:lvl1pPr>
              <a:defRPr/>
            </a:lvl1pPr>
          </a:lstStyle>
          <a:p>
            <a:pPr lvl="0"/>
            <a:r>
              <a:rPr lang="en-US"/>
              <a:t>First level</a:t>
            </a:r>
          </a:p>
          <a:p>
            <a:pPr lvl="1"/>
            <a:r>
              <a:rPr lang="en-US"/>
              <a:t>Second level</a:t>
            </a:r>
          </a:p>
          <a:p>
            <a:pPr lvl="2"/>
            <a:r>
              <a:rPr lang="en-US"/>
              <a:t>Third level</a:t>
            </a:r>
          </a:p>
        </p:txBody>
      </p:sp>
      <p:sp>
        <p:nvSpPr>
          <p:cNvPr id="3" name="Picture Placeholder 2">
            <a:extLst>
              <a:ext uri="{FF2B5EF4-FFF2-40B4-BE49-F238E27FC236}">
                <a16:creationId xmlns:a16="http://schemas.microsoft.com/office/drawing/2014/main" id="{8259B060-F034-6C49-A01F-068B10EAB7F6}"/>
              </a:ext>
            </a:extLst>
          </p:cNvPr>
          <p:cNvSpPr>
            <a:spLocks noGrp="1"/>
          </p:cNvSpPr>
          <p:nvPr>
            <p:ph type="pic" sz="quarter" idx="14"/>
          </p:nvPr>
        </p:nvSpPr>
        <p:spPr>
          <a:xfrm>
            <a:off x="545437" y="3781425"/>
            <a:ext cx="3575713" cy="2446361"/>
          </a:xfrm>
        </p:spPr>
        <p:txBody>
          <a:bodyPr/>
          <a:lstStyle/>
          <a:p>
            <a:endParaRPr lang="en-US"/>
          </a:p>
        </p:txBody>
      </p:sp>
      <p:sp>
        <p:nvSpPr>
          <p:cNvPr id="9" name="Picture Placeholder 2">
            <a:extLst>
              <a:ext uri="{FF2B5EF4-FFF2-40B4-BE49-F238E27FC236}">
                <a16:creationId xmlns:a16="http://schemas.microsoft.com/office/drawing/2014/main" id="{932CC436-5049-0445-AE37-9622B435EB75}"/>
              </a:ext>
            </a:extLst>
          </p:cNvPr>
          <p:cNvSpPr>
            <a:spLocks noGrp="1"/>
          </p:cNvSpPr>
          <p:nvPr>
            <p:ph type="pic" sz="quarter" idx="15"/>
          </p:nvPr>
        </p:nvSpPr>
        <p:spPr>
          <a:xfrm>
            <a:off x="4299317" y="3781424"/>
            <a:ext cx="3575713" cy="2446361"/>
          </a:xfrm>
        </p:spPr>
        <p:txBody>
          <a:bodyPr/>
          <a:lstStyle/>
          <a:p>
            <a:endParaRPr lang="en-US"/>
          </a:p>
        </p:txBody>
      </p:sp>
      <p:sp>
        <p:nvSpPr>
          <p:cNvPr id="12" name="Picture Placeholder 2">
            <a:extLst>
              <a:ext uri="{FF2B5EF4-FFF2-40B4-BE49-F238E27FC236}">
                <a16:creationId xmlns:a16="http://schemas.microsoft.com/office/drawing/2014/main" id="{45F28DCF-A9D9-BB44-B27B-16FFF3E91E9C}"/>
              </a:ext>
            </a:extLst>
          </p:cNvPr>
          <p:cNvSpPr>
            <a:spLocks noGrp="1"/>
          </p:cNvSpPr>
          <p:nvPr>
            <p:ph type="pic" sz="quarter" idx="16"/>
          </p:nvPr>
        </p:nvSpPr>
        <p:spPr>
          <a:xfrm>
            <a:off x="8052724" y="3781424"/>
            <a:ext cx="3575713" cy="2446361"/>
          </a:xfrm>
        </p:spPr>
        <p:txBody>
          <a:bodyPr/>
          <a:lstStyle/>
          <a:p>
            <a:endParaRPr lang="en-US"/>
          </a:p>
        </p:txBody>
      </p:sp>
    </p:spTree>
    <p:extLst>
      <p:ext uri="{BB962C8B-B14F-4D97-AF65-F5344CB8AC3E}">
        <p14:creationId xmlns:p14="http://schemas.microsoft.com/office/powerpoint/2010/main" val="3692617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0. T/B Text/Imag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ABDDB292-5D33-8848-8CA3-7B896CAE5623}"/>
              </a:ext>
            </a:extLst>
          </p:cNvPr>
          <p:cNvSpPr/>
          <p:nvPr userDrawn="1"/>
        </p:nvSpPr>
        <p:spPr>
          <a:xfrm>
            <a:off x="0" y="0"/>
            <a:ext cx="12192000" cy="491319"/>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 Placeholder 7">
            <a:extLst>
              <a:ext uri="{FF2B5EF4-FFF2-40B4-BE49-F238E27FC236}">
                <a16:creationId xmlns:a16="http://schemas.microsoft.com/office/drawing/2014/main" id="{8E387572-2912-9242-BA25-E3ACA344F037}"/>
              </a:ext>
            </a:extLst>
          </p:cNvPr>
          <p:cNvSpPr>
            <a:spLocks noGrp="1"/>
          </p:cNvSpPr>
          <p:nvPr>
            <p:ph type="body" sz="quarter" idx="10" hasCustomPrompt="1"/>
          </p:nvPr>
        </p:nvSpPr>
        <p:spPr>
          <a:xfrm>
            <a:off x="545910" y="0"/>
            <a:ext cx="11082528" cy="490538"/>
          </a:xfrm>
        </p:spPr>
        <p:txBody>
          <a:bodyPr anchor="ctr" anchorCtr="0">
            <a:normAutofit/>
          </a:bodyPr>
          <a:lstStyle>
            <a:lvl1pPr marL="0" indent="0">
              <a:buNone/>
              <a:defRPr sz="2400" b="1">
                <a:solidFill>
                  <a:schemeClr val="bg1"/>
                </a:solidFill>
              </a:defRPr>
            </a:lvl1pPr>
          </a:lstStyle>
          <a:p>
            <a:pPr lvl="0"/>
            <a:r>
              <a:rPr lang="en-US"/>
              <a:t>Slide Heading</a:t>
            </a:r>
          </a:p>
        </p:txBody>
      </p:sp>
      <p:sp>
        <p:nvSpPr>
          <p:cNvPr id="8" name="Text Placeholder 9">
            <a:extLst>
              <a:ext uri="{FF2B5EF4-FFF2-40B4-BE49-F238E27FC236}">
                <a16:creationId xmlns:a16="http://schemas.microsoft.com/office/drawing/2014/main" id="{3B5D4613-04C0-0E47-A831-194B60882708}"/>
              </a:ext>
            </a:extLst>
          </p:cNvPr>
          <p:cNvSpPr>
            <a:spLocks noGrp="1"/>
          </p:cNvSpPr>
          <p:nvPr>
            <p:ph type="body" sz="quarter" idx="11" hasCustomPrompt="1"/>
          </p:nvPr>
        </p:nvSpPr>
        <p:spPr>
          <a:xfrm>
            <a:off x="545911" y="982639"/>
            <a:ext cx="11082526" cy="2446361"/>
          </a:xfrm>
        </p:spPr>
        <p:txBody>
          <a:bodyPr/>
          <a:lstStyle>
            <a:lvl1pPr>
              <a:defRPr/>
            </a:lvl1pPr>
          </a:lstStyle>
          <a:p>
            <a:pPr lvl="0"/>
            <a:r>
              <a:rPr lang="en-US"/>
              <a:t>First level</a:t>
            </a:r>
          </a:p>
          <a:p>
            <a:pPr lvl="1"/>
            <a:r>
              <a:rPr lang="en-US"/>
              <a:t>Second level</a:t>
            </a:r>
          </a:p>
          <a:p>
            <a:pPr lvl="2"/>
            <a:r>
              <a:rPr lang="en-US"/>
              <a:t>Third level</a:t>
            </a:r>
          </a:p>
        </p:txBody>
      </p:sp>
      <p:sp>
        <p:nvSpPr>
          <p:cNvPr id="3" name="Picture Placeholder 2">
            <a:extLst>
              <a:ext uri="{FF2B5EF4-FFF2-40B4-BE49-F238E27FC236}">
                <a16:creationId xmlns:a16="http://schemas.microsoft.com/office/drawing/2014/main" id="{8259B060-F034-6C49-A01F-068B10EAB7F6}"/>
              </a:ext>
            </a:extLst>
          </p:cNvPr>
          <p:cNvSpPr>
            <a:spLocks noGrp="1"/>
          </p:cNvSpPr>
          <p:nvPr>
            <p:ph type="pic" sz="quarter" idx="14"/>
          </p:nvPr>
        </p:nvSpPr>
        <p:spPr>
          <a:xfrm>
            <a:off x="545437" y="3781425"/>
            <a:ext cx="11082526" cy="2446361"/>
          </a:xfrm>
        </p:spPr>
        <p:txBody>
          <a:bodyPr/>
          <a:lstStyle/>
          <a:p>
            <a:endParaRPr lang="en-US"/>
          </a:p>
        </p:txBody>
      </p:sp>
    </p:spTree>
    <p:extLst>
      <p:ext uri="{BB962C8B-B14F-4D97-AF65-F5344CB8AC3E}">
        <p14:creationId xmlns:p14="http://schemas.microsoft.com/office/powerpoint/2010/main" val="3637693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1. Q&amp;A">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98930C0-DBA4-F24F-BDCC-B7AE4C62E6EF}"/>
              </a:ext>
            </a:extLst>
          </p:cNvPr>
          <p:cNvSpPr/>
          <p:nvPr userDrawn="1"/>
        </p:nvSpPr>
        <p:spPr>
          <a:xfrm>
            <a:off x="0" y="0"/>
            <a:ext cx="4830485"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079D12BD-8CCE-4E45-A3E5-B9E47B1370EB}"/>
              </a:ext>
            </a:extLst>
          </p:cNvPr>
          <p:cNvSpPr txBox="1"/>
          <p:nvPr userDrawn="1"/>
        </p:nvSpPr>
        <p:spPr>
          <a:xfrm>
            <a:off x="2319755" y="1817173"/>
            <a:ext cx="1946857" cy="646331"/>
          </a:xfrm>
          <a:prstGeom prst="rect">
            <a:avLst/>
          </a:prstGeom>
          <a:noFill/>
        </p:spPr>
        <p:txBody>
          <a:bodyPr wrap="square" rtlCol="0">
            <a:spAutoFit/>
          </a:bodyPr>
          <a:lstStyle/>
          <a:p>
            <a:pPr algn="r"/>
            <a:r>
              <a:rPr lang="en-US" sz="3600">
                <a:solidFill>
                  <a:schemeClr val="bg1"/>
                </a:solidFill>
                <a:latin typeface="Roboto Light" pitchFamily="2" charset="0"/>
                <a:ea typeface="Roboto Light" pitchFamily="2" charset="0"/>
              </a:rPr>
              <a:t>Q &amp; A</a:t>
            </a:r>
          </a:p>
        </p:txBody>
      </p:sp>
      <p:grpSp>
        <p:nvGrpSpPr>
          <p:cNvPr id="44" name="Group 43">
            <a:extLst>
              <a:ext uri="{FF2B5EF4-FFF2-40B4-BE49-F238E27FC236}">
                <a16:creationId xmlns:a16="http://schemas.microsoft.com/office/drawing/2014/main" id="{9166D3E2-4904-8141-ADA3-6B92EE2E3A8C}"/>
              </a:ext>
            </a:extLst>
          </p:cNvPr>
          <p:cNvGrpSpPr/>
          <p:nvPr userDrawn="1"/>
        </p:nvGrpSpPr>
        <p:grpSpPr>
          <a:xfrm>
            <a:off x="596268" y="2711506"/>
            <a:ext cx="3587805" cy="2851159"/>
            <a:chOff x="1639465" y="4108140"/>
            <a:chExt cx="3637948" cy="2891007"/>
          </a:xfrm>
        </p:grpSpPr>
        <p:sp>
          <p:nvSpPr>
            <p:cNvPr id="45" name="Graphic 28" descr="Two speech bubbles">
              <a:extLst>
                <a:ext uri="{FF2B5EF4-FFF2-40B4-BE49-F238E27FC236}">
                  <a16:creationId xmlns:a16="http://schemas.microsoft.com/office/drawing/2014/main" id="{CB89097B-F18A-F249-8F7E-1C22904687AA}"/>
                </a:ext>
              </a:extLst>
            </p:cNvPr>
            <p:cNvSpPr/>
            <p:nvPr/>
          </p:nvSpPr>
          <p:spPr>
            <a:xfrm>
              <a:off x="1639465" y="4108140"/>
              <a:ext cx="2184589" cy="1810706"/>
            </a:xfrm>
            <a:custGeom>
              <a:avLst/>
              <a:gdLst>
                <a:gd name="connsiteX0" fmla="*/ 1820492 w 2184589"/>
                <a:gd name="connsiteY0" fmla="*/ 0 h 1810706"/>
                <a:gd name="connsiteX1" fmla="*/ 364098 w 2184589"/>
                <a:gd name="connsiteY1" fmla="*/ 0 h 1810706"/>
                <a:gd name="connsiteX2" fmla="*/ 0 w 2184589"/>
                <a:gd name="connsiteY2" fmla="*/ 364146 h 1810706"/>
                <a:gd name="connsiteX3" fmla="*/ 0 w 2184589"/>
                <a:gd name="connsiteY3" fmla="*/ 1092440 h 1810706"/>
                <a:gd name="connsiteX4" fmla="*/ 364098 w 2184589"/>
                <a:gd name="connsiteY4" fmla="*/ 1456586 h 1810706"/>
                <a:gd name="connsiteX5" fmla="*/ 364098 w 2184589"/>
                <a:gd name="connsiteY5" fmla="*/ 1810706 h 1810706"/>
                <a:gd name="connsiteX6" fmla="*/ 716060 w 2184589"/>
                <a:gd name="connsiteY6" fmla="*/ 1456586 h 1810706"/>
                <a:gd name="connsiteX7" fmla="*/ 1453359 w 2184589"/>
                <a:gd name="connsiteY7" fmla="*/ 1456586 h 1810706"/>
                <a:gd name="connsiteX8" fmla="*/ 1820492 w 2184589"/>
                <a:gd name="connsiteY8" fmla="*/ 1456586 h 1810706"/>
                <a:gd name="connsiteX9" fmla="*/ 2184590 w 2184589"/>
                <a:gd name="connsiteY9" fmla="*/ 1092440 h 1810706"/>
                <a:gd name="connsiteX10" fmla="*/ 2184590 w 2184589"/>
                <a:gd name="connsiteY10" fmla="*/ 1080301 h 1810706"/>
                <a:gd name="connsiteX11" fmla="*/ 2184590 w 2184589"/>
                <a:gd name="connsiteY11" fmla="*/ 364146 h 1810706"/>
                <a:gd name="connsiteX12" fmla="*/ 1820492 w 2184589"/>
                <a:gd name="connsiteY12" fmla="*/ 0 h 1810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184589" h="1810706">
                  <a:moveTo>
                    <a:pt x="1820492" y="0"/>
                  </a:moveTo>
                  <a:lnTo>
                    <a:pt x="364098" y="0"/>
                  </a:lnTo>
                  <a:cubicBezTo>
                    <a:pt x="163019" y="0"/>
                    <a:pt x="0" y="163041"/>
                    <a:pt x="0" y="364146"/>
                  </a:cubicBezTo>
                  <a:lnTo>
                    <a:pt x="0" y="1092440"/>
                  </a:lnTo>
                  <a:cubicBezTo>
                    <a:pt x="0" y="1293546"/>
                    <a:pt x="163019" y="1456586"/>
                    <a:pt x="364098" y="1456586"/>
                  </a:cubicBezTo>
                  <a:lnTo>
                    <a:pt x="364098" y="1810706"/>
                  </a:lnTo>
                  <a:lnTo>
                    <a:pt x="716060" y="1456586"/>
                  </a:lnTo>
                  <a:lnTo>
                    <a:pt x="1453359" y="1456586"/>
                  </a:lnTo>
                  <a:lnTo>
                    <a:pt x="1820492" y="1456586"/>
                  </a:lnTo>
                  <a:cubicBezTo>
                    <a:pt x="2021571" y="1456586"/>
                    <a:pt x="2184590" y="1293546"/>
                    <a:pt x="2184590" y="1092440"/>
                  </a:cubicBezTo>
                  <a:lnTo>
                    <a:pt x="2184590" y="1080301"/>
                  </a:lnTo>
                  <a:lnTo>
                    <a:pt x="2184590" y="364146"/>
                  </a:lnTo>
                  <a:cubicBezTo>
                    <a:pt x="2184590" y="163041"/>
                    <a:pt x="2021571" y="0"/>
                    <a:pt x="1820492" y="0"/>
                  </a:cubicBezTo>
                  <a:close/>
                </a:path>
              </a:pathLst>
            </a:custGeom>
            <a:solidFill>
              <a:srgbClr val="9F9F9F"/>
            </a:solidFill>
            <a:ln w="7560" cap="flat">
              <a:noFill/>
              <a:prstDash val="solid"/>
              <a:miter/>
            </a:ln>
          </p:spPr>
          <p:txBody>
            <a:bodyPr rtlCol="0" anchor="ctr"/>
            <a:lstStyle/>
            <a:p>
              <a:endParaRPr lang="en-US"/>
            </a:p>
          </p:txBody>
        </p:sp>
        <p:sp>
          <p:nvSpPr>
            <p:cNvPr id="46" name="Graphic 28" descr="Two speech bubbles">
              <a:extLst>
                <a:ext uri="{FF2B5EF4-FFF2-40B4-BE49-F238E27FC236}">
                  <a16:creationId xmlns:a16="http://schemas.microsoft.com/office/drawing/2014/main" id="{41537E2D-225B-7A43-96D3-EDBEED6648A4}"/>
                </a:ext>
              </a:extLst>
            </p:cNvPr>
            <p:cNvSpPr/>
            <p:nvPr/>
          </p:nvSpPr>
          <p:spPr>
            <a:xfrm>
              <a:off x="3092824" y="5188441"/>
              <a:ext cx="2184589" cy="1810706"/>
            </a:xfrm>
            <a:custGeom>
              <a:avLst/>
              <a:gdLst>
                <a:gd name="connsiteX0" fmla="*/ 1820492 w 2184589"/>
                <a:gd name="connsiteY0" fmla="*/ 0 h 1810706"/>
                <a:gd name="connsiteX1" fmla="*/ 731231 w 2184589"/>
                <a:gd name="connsiteY1" fmla="*/ 0 h 1810706"/>
                <a:gd name="connsiteX2" fmla="*/ 364098 w 2184589"/>
                <a:gd name="connsiteY2" fmla="*/ 0 h 1810706"/>
                <a:gd name="connsiteX3" fmla="*/ 0 w 2184589"/>
                <a:gd name="connsiteY3" fmla="*/ 364147 h 1810706"/>
                <a:gd name="connsiteX4" fmla="*/ 0 w 2184589"/>
                <a:gd name="connsiteY4" fmla="*/ 376285 h 1810706"/>
                <a:gd name="connsiteX5" fmla="*/ 0 w 2184589"/>
                <a:gd name="connsiteY5" fmla="*/ 1092440 h 1810706"/>
                <a:gd name="connsiteX6" fmla="*/ 364098 w 2184589"/>
                <a:gd name="connsiteY6" fmla="*/ 1456586 h 1810706"/>
                <a:gd name="connsiteX7" fmla="*/ 1468530 w 2184589"/>
                <a:gd name="connsiteY7" fmla="*/ 1456586 h 1810706"/>
                <a:gd name="connsiteX8" fmla="*/ 1820492 w 2184589"/>
                <a:gd name="connsiteY8" fmla="*/ 1810707 h 1810706"/>
                <a:gd name="connsiteX9" fmla="*/ 1820492 w 2184589"/>
                <a:gd name="connsiteY9" fmla="*/ 1456586 h 1810706"/>
                <a:gd name="connsiteX10" fmla="*/ 2184590 w 2184589"/>
                <a:gd name="connsiteY10" fmla="*/ 1092440 h 1810706"/>
                <a:gd name="connsiteX11" fmla="*/ 2184590 w 2184589"/>
                <a:gd name="connsiteY11" fmla="*/ 364147 h 1810706"/>
                <a:gd name="connsiteX12" fmla="*/ 1820492 w 2184589"/>
                <a:gd name="connsiteY12" fmla="*/ 0 h 1810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184589" h="1810706">
                  <a:moveTo>
                    <a:pt x="1820492" y="0"/>
                  </a:moveTo>
                  <a:lnTo>
                    <a:pt x="731231" y="0"/>
                  </a:lnTo>
                  <a:lnTo>
                    <a:pt x="364098" y="0"/>
                  </a:lnTo>
                  <a:cubicBezTo>
                    <a:pt x="163019" y="0"/>
                    <a:pt x="0" y="163041"/>
                    <a:pt x="0" y="364147"/>
                  </a:cubicBezTo>
                  <a:lnTo>
                    <a:pt x="0" y="376285"/>
                  </a:lnTo>
                  <a:lnTo>
                    <a:pt x="0" y="1092440"/>
                  </a:lnTo>
                  <a:cubicBezTo>
                    <a:pt x="0" y="1293545"/>
                    <a:pt x="163019" y="1456586"/>
                    <a:pt x="364098" y="1456586"/>
                  </a:cubicBezTo>
                  <a:lnTo>
                    <a:pt x="1468530" y="1456586"/>
                  </a:lnTo>
                  <a:lnTo>
                    <a:pt x="1820492" y="1810707"/>
                  </a:lnTo>
                  <a:lnTo>
                    <a:pt x="1820492" y="1456586"/>
                  </a:lnTo>
                  <a:cubicBezTo>
                    <a:pt x="2021571" y="1456586"/>
                    <a:pt x="2184590" y="1293545"/>
                    <a:pt x="2184590" y="1092440"/>
                  </a:cubicBezTo>
                  <a:lnTo>
                    <a:pt x="2184590" y="364147"/>
                  </a:lnTo>
                  <a:cubicBezTo>
                    <a:pt x="2184590" y="163041"/>
                    <a:pt x="2021571" y="0"/>
                    <a:pt x="1820492" y="0"/>
                  </a:cubicBezTo>
                  <a:close/>
                </a:path>
              </a:pathLst>
            </a:custGeom>
            <a:solidFill>
              <a:schemeClr val="accent3"/>
            </a:solidFill>
            <a:ln w="7560" cap="flat">
              <a:noFill/>
              <a:prstDash val="solid"/>
              <a:miter/>
            </a:ln>
          </p:spPr>
          <p:txBody>
            <a:bodyPr rtlCol="0" anchor="ctr"/>
            <a:lstStyle/>
            <a:p>
              <a:endParaRPr lang="en-US"/>
            </a:p>
          </p:txBody>
        </p:sp>
        <p:sp>
          <p:nvSpPr>
            <p:cNvPr id="47" name="Graphic 28" descr="Two speech bubbles">
              <a:extLst>
                <a:ext uri="{FF2B5EF4-FFF2-40B4-BE49-F238E27FC236}">
                  <a16:creationId xmlns:a16="http://schemas.microsoft.com/office/drawing/2014/main" id="{1A9B4400-2A94-064F-B5A2-9911788DA2AB}"/>
                </a:ext>
              </a:extLst>
            </p:cNvPr>
            <p:cNvSpPr/>
            <p:nvPr/>
          </p:nvSpPr>
          <p:spPr>
            <a:xfrm>
              <a:off x="3091003" y="5187506"/>
              <a:ext cx="733051" cy="377219"/>
            </a:xfrm>
            <a:custGeom>
              <a:avLst/>
              <a:gdLst>
                <a:gd name="connsiteX0" fmla="*/ 733051 w 733051"/>
                <a:gd name="connsiteY0" fmla="*/ 12162 h 377219"/>
                <a:gd name="connsiteX1" fmla="*/ 733051 w 733051"/>
                <a:gd name="connsiteY1" fmla="*/ 121 h 377219"/>
                <a:gd name="connsiteX2" fmla="*/ 732930 w 733051"/>
                <a:gd name="connsiteY2" fmla="*/ 0 h 377219"/>
                <a:gd name="connsiteX3" fmla="*/ 365009 w 733051"/>
                <a:gd name="connsiteY3" fmla="*/ 0 h 377219"/>
                <a:gd name="connsiteX4" fmla="*/ 0 w 733051"/>
                <a:gd name="connsiteY4" fmla="*/ 365057 h 377219"/>
                <a:gd name="connsiteX5" fmla="*/ 0 w 733051"/>
                <a:gd name="connsiteY5" fmla="*/ 377098 h 377219"/>
                <a:gd name="connsiteX6" fmla="*/ 121 w 733051"/>
                <a:gd name="connsiteY6" fmla="*/ 377219 h 377219"/>
                <a:gd name="connsiteX7" fmla="*/ 368043 w 733051"/>
                <a:gd name="connsiteY7" fmla="*/ 377219 h 377219"/>
                <a:gd name="connsiteX8" fmla="*/ 733051 w 733051"/>
                <a:gd name="connsiteY8" fmla="*/ 12162 h 377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3051" h="377219">
                  <a:moveTo>
                    <a:pt x="733051" y="12162"/>
                  </a:moveTo>
                  <a:lnTo>
                    <a:pt x="733051" y="121"/>
                  </a:lnTo>
                  <a:cubicBezTo>
                    <a:pt x="733051" y="49"/>
                    <a:pt x="733003" y="0"/>
                    <a:pt x="732930" y="0"/>
                  </a:cubicBezTo>
                  <a:lnTo>
                    <a:pt x="365009" y="0"/>
                  </a:lnTo>
                  <a:cubicBezTo>
                    <a:pt x="163419" y="0"/>
                    <a:pt x="0" y="163441"/>
                    <a:pt x="0" y="365057"/>
                  </a:cubicBezTo>
                  <a:lnTo>
                    <a:pt x="0" y="377098"/>
                  </a:lnTo>
                  <a:cubicBezTo>
                    <a:pt x="0" y="377171"/>
                    <a:pt x="49" y="377219"/>
                    <a:pt x="121" y="377219"/>
                  </a:cubicBezTo>
                  <a:lnTo>
                    <a:pt x="368043" y="377219"/>
                  </a:lnTo>
                  <a:cubicBezTo>
                    <a:pt x="569632" y="377219"/>
                    <a:pt x="733051" y="213778"/>
                    <a:pt x="733051" y="12162"/>
                  </a:cubicBezTo>
                  <a:close/>
                </a:path>
              </a:pathLst>
            </a:custGeom>
            <a:solidFill>
              <a:srgbClr val="505050"/>
            </a:solidFill>
            <a:ln w="7560" cap="flat">
              <a:noFill/>
              <a:prstDash val="solid"/>
              <a:miter/>
            </a:ln>
          </p:spPr>
          <p:txBody>
            <a:bodyPr rtlCol="0" anchor="ctr"/>
            <a:lstStyle/>
            <a:p>
              <a:endParaRPr lang="en-US"/>
            </a:p>
          </p:txBody>
        </p:sp>
        <p:grpSp>
          <p:nvGrpSpPr>
            <p:cNvPr id="48" name="Graphic 28" descr="Two speech bubbles">
              <a:extLst>
                <a:ext uri="{FF2B5EF4-FFF2-40B4-BE49-F238E27FC236}">
                  <a16:creationId xmlns:a16="http://schemas.microsoft.com/office/drawing/2014/main" id="{F3DD8A1A-E150-544F-8DBD-EC8233F87B5A}"/>
                </a:ext>
              </a:extLst>
            </p:cNvPr>
            <p:cNvGrpSpPr/>
            <p:nvPr/>
          </p:nvGrpSpPr>
          <p:grpSpPr>
            <a:xfrm>
              <a:off x="3705723" y="5904596"/>
              <a:ext cx="1535147" cy="244342"/>
              <a:chOff x="3705723" y="5904596"/>
              <a:chExt cx="1535147" cy="244342"/>
            </a:xfrm>
            <a:solidFill>
              <a:srgbClr val="FFFFFF"/>
            </a:solidFill>
          </p:grpSpPr>
          <p:sp>
            <p:nvSpPr>
              <p:cNvPr id="59" name="Graphic 28" descr="Two speech bubbles">
                <a:extLst>
                  <a:ext uri="{FF2B5EF4-FFF2-40B4-BE49-F238E27FC236}">
                    <a16:creationId xmlns:a16="http://schemas.microsoft.com/office/drawing/2014/main" id="{1CDD5ED6-45F3-3545-897D-AF0B57F75C11}"/>
                  </a:ext>
                </a:extLst>
              </p:cNvPr>
              <p:cNvSpPr/>
              <p:nvPr/>
            </p:nvSpPr>
            <p:spPr>
              <a:xfrm>
                <a:off x="3705723" y="5904596"/>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sp>
            <p:nvSpPr>
              <p:cNvPr id="61" name="Graphic 28" descr="Two speech bubbles">
                <a:extLst>
                  <a:ext uri="{FF2B5EF4-FFF2-40B4-BE49-F238E27FC236}">
                    <a16:creationId xmlns:a16="http://schemas.microsoft.com/office/drawing/2014/main" id="{F691EDD5-4703-EA42-9594-B59922E2120A}"/>
                  </a:ext>
                </a:extLst>
              </p:cNvPr>
              <p:cNvSpPr/>
              <p:nvPr/>
            </p:nvSpPr>
            <p:spPr>
              <a:xfrm>
                <a:off x="3984865" y="5904596"/>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sp>
            <p:nvSpPr>
              <p:cNvPr id="62" name="Graphic 28" descr="Two speech bubbles">
                <a:extLst>
                  <a:ext uri="{FF2B5EF4-FFF2-40B4-BE49-F238E27FC236}">
                    <a16:creationId xmlns:a16="http://schemas.microsoft.com/office/drawing/2014/main" id="{CB976745-D7F1-BE4B-B490-5825E775F016}"/>
                  </a:ext>
                </a:extLst>
              </p:cNvPr>
              <p:cNvSpPr/>
              <p:nvPr/>
            </p:nvSpPr>
            <p:spPr>
              <a:xfrm>
                <a:off x="4264007" y="5904596"/>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sp>
            <p:nvSpPr>
              <p:cNvPr id="63" name="Graphic 28" descr="Two speech bubbles">
                <a:extLst>
                  <a:ext uri="{FF2B5EF4-FFF2-40B4-BE49-F238E27FC236}">
                    <a16:creationId xmlns:a16="http://schemas.microsoft.com/office/drawing/2014/main" id="{167B0537-C34B-5F44-BDEB-645C96BC41DD}"/>
                  </a:ext>
                </a:extLst>
              </p:cNvPr>
              <p:cNvSpPr/>
              <p:nvPr/>
            </p:nvSpPr>
            <p:spPr>
              <a:xfrm>
                <a:off x="4543149" y="5904596"/>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grpSp>
        <p:grpSp>
          <p:nvGrpSpPr>
            <p:cNvPr id="53" name="Graphic 28" descr="Two speech bubbles">
              <a:extLst>
                <a:ext uri="{FF2B5EF4-FFF2-40B4-BE49-F238E27FC236}">
                  <a16:creationId xmlns:a16="http://schemas.microsoft.com/office/drawing/2014/main" id="{EA205090-76E2-FE4B-8F98-B47E604BDA23}"/>
                </a:ext>
              </a:extLst>
            </p:cNvPr>
            <p:cNvGrpSpPr/>
            <p:nvPr/>
          </p:nvGrpSpPr>
          <p:grpSpPr>
            <a:xfrm>
              <a:off x="2252363" y="4824295"/>
              <a:ext cx="1535147" cy="244342"/>
              <a:chOff x="2252363" y="4824295"/>
              <a:chExt cx="1535147" cy="244342"/>
            </a:xfrm>
            <a:solidFill>
              <a:srgbClr val="FFFFFF"/>
            </a:solidFill>
          </p:grpSpPr>
          <p:sp>
            <p:nvSpPr>
              <p:cNvPr id="54" name="Graphic 28" descr="Two speech bubbles">
                <a:extLst>
                  <a:ext uri="{FF2B5EF4-FFF2-40B4-BE49-F238E27FC236}">
                    <a16:creationId xmlns:a16="http://schemas.microsoft.com/office/drawing/2014/main" id="{440EEC4B-8A02-0344-A3E2-4E792F18A2C1}"/>
                  </a:ext>
                </a:extLst>
              </p:cNvPr>
              <p:cNvSpPr/>
              <p:nvPr/>
            </p:nvSpPr>
            <p:spPr>
              <a:xfrm>
                <a:off x="2252363" y="4824295"/>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sp>
            <p:nvSpPr>
              <p:cNvPr id="55" name="Graphic 28" descr="Two speech bubbles">
                <a:extLst>
                  <a:ext uri="{FF2B5EF4-FFF2-40B4-BE49-F238E27FC236}">
                    <a16:creationId xmlns:a16="http://schemas.microsoft.com/office/drawing/2014/main" id="{95545EED-0412-294D-B3AD-DE4A5925432F}"/>
                  </a:ext>
                </a:extLst>
              </p:cNvPr>
              <p:cNvSpPr/>
              <p:nvPr/>
            </p:nvSpPr>
            <p:spPr>
              <a:xfrm>
                <a:off x="2531505" y="4824295"/>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sp>
            <p:nvSpPr>
              <p:cNvPr id="56" name="Graphic 28" descr="Two speech bubbles">
                <a:extLst>
                  <a:ext uri="{FF2B5EF4-FFF2-40B4-BE49-F238E27FC236}">
                    <a16:creationId xmlns:a16="http://schemas.microsoft.com/office/drawing/2014/main" id="{E34F1E2D-F8CC-124C-9FF8-4F3A15668CFC}"/>
                  </a:ext>
                </a:extLst>
              </p:cNvPr>
              <p:cNvSpPr/>
              <p:nvPr/>
            </p:nvSpPr>
            <p:spPr>
              <a:xfrm>
                <a:off x="2810647" y="4824295"/>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sp>
            <p:nvSpPr>
              <p:cNvPr id="58" name="Graphic 28" descr="Two speech bubbles">
                <a:extLst>
                  <a:ext uri="{FF2B5EF4-FFF2-40B4-BE49-F238E27FC236}">
                    <a16:creationId xmlns:a16="http://schemas.microsoft.com/office/drawing/2014/main" id="{A11B3A58-0CE8-F54C-BB05-DA411571E0D1}"/>
                  </a:ext>
                </a:extLst>
              </p:cNvPr>
              <p:cNvSpPr/>
              <p:nvPr/>
            </p:nvSpPr>
            <p:spPr>
              <a:xfrm>
                <a:off x="3089790" y="4824295"/>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grpSp>
      </p:grpSp>
      <p:cxnSp>
        <p:nvCxnSpPr>
          <p:cNvPr id="18" name="Straight Connector 17">
            <a:extLst>
              <a:ext uri="{FF2B5EF4-FFF2-40B4-BE49-F238E27FC236}">
                <a16:creationId xmlns:a16="http://schemas.microsoft.com/office/drawing/2014/main" id="{F6538FD8-FCA1-4674-A16B-D0966EDA5E7A}"/>
              </a:ext>
            </a:extLst>
          </p:cNvPr>
          <p:cNvCxnSpPr/>
          <p:nvPr userDrawn="1"/>
        </p:nvCxnSpPr>
        <p:spPr>
          <a:xfrm>
            <a:off x="576018" y="2430118"/>
            <a:ext cx="3608055" cy="0"/>
          </a:xfrm>
          <a:prstGeom prst="line">
            <a:avLst/>
          </a:prstGeom>
          <a:ln w="22225" cap="rnd">
            <a:solidFill>
              <a:schemeClr val="bg1"/>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078590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2. Appendix">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98930C0-DBA4-F24F-BDCC-B7AE4C62E6EF}"/>
              </a:ext>
            </a:extLst>
          </p:cNvPr>
          <p:cNvSpPr/>
          <p:nvPr userDrawn="1"/>
        </p:nvSpPr>
        <p:spPr>
          <a:xfrm>
            <a:off x="0" y="0"/>
            <a:ext cx="4830485" cy="6858000"/>
          </a:xfrm>
          <a:prstGeom prst="rect">
            <a:avLst/>
          </a:prstGeom>
          <a:solidFill>
            <a:srgbClr val="5154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 Placeholder 5">
            <a:extLst>
              <a:ext uri="{FF2B5EF4-FFF2-40B4-BE49-F238E27FC236}">
                <a16:creationId xmlns:a16="http://schemas.microsoft.com/office/drawing/2014/main" id="{CC1A0DAC-F7B7-764F-823C-91EA8EEB0253}"/>
              </a:ext>
            </a:extLst>
          </p:cNvPr>
          <p:cNvSpPr>
            <a:spLocks noGrp="1"/>
          </p:cNvSpPr>
          <p:nvPr>
            <p:ph type="body" sz="quarter" idx="10" hasCustomPrompt="1"/>
          </p:nvPr>
        </p:nvSpPr>
        <p:spPr>
          <a:xfrm>
            <a:off x="5336399" y="2621855"/>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1</a:t>
            </a:r>
          </a:p>
        </p:txBody>
      </p:sp>
      <p:sp>
        <p:nvSpPr>
          <p:cNvPr id="26" name="Text Placeholder 5">
            <a:extLst>
              <a:ext uri="{FF2B5EF4-FFF2-40B4-BE49-F238E27FC236}">
                <a16:creationId xmlns:a16="http://schemas.microsoft.com/office/drawing/2014/main" id="{789D114F-06A0-394F-9387-24A615653620}"/>
              </a:ext>
            </a:extLst>
          </p:cNvPr>
          <p:cNvSpPr>
            <a:spLocks noGrp="1"/>
          </p:cNvSpPr>
          <p:nvPr>
            <p:ph type="body" sz="quarter" idx="11" hasCustomPrompt="1"/>
          </p:nvPr>
        </p:nvSpPr>
        <p:spPr>
          <a:xfrm>
            <a:off x="5336399" y="3051348"/>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2</a:t>
            </a:r>
          </a:p>
        </p:txBody>
      </p:sp>
      <p:sp>
        <p:nvSpPr>
          <p:cNvPr id="27" name="Text Placeholder 5">
            <a:extLst>
              <a:ext uri="{FF2B5EF4-FFF2-40B4-BE49-F238E27FC236}">
                <a16:creationId xmlns:a16="http://schemas.microsoft.com/office/drawing/2014/main" id="{F612C398-2C00-CF47-ADBF-A870ED7EEF4F}"/>
              </a:ext>
            </a:extLst>
          </p:cNvPr>
          <p:cNvSpPr>
            <a:spLocks noGrp="1"/>
          </p:cNvSpPr>
          <p:nvPr>
            <p:ph type="body" sz="quarter" idx="12" hasCustomPrompt="1"/>
          </p:nvPr>
        </p:nvSpPr>
        <p:spPr>
          <a:xfrm>
            <a:off x="5336399" y="3481541"/>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3</a:t>
            </a:r>
          </a:p>
        </p:txBody>
      </p:sp>
      <p:sp>
        <p:nvSpPr>
          <p:cNvPr id="28" name="Text Placeholder 5">
            <a:extLst>
              <a:ext uri="{FF2B5EF4-FFF2-40B4-BE49-F238E27FC236}">
                <a16:creationId xmlns:a16="http://schemas.microsoft.com/office/drawing/2014/main" id="{2DD193FD-9614-004A-886C-358661A31AA1}"/>
              </a:ext>
            </a:extLst>
          </p:cNvPr>
          <p:cNvSpPr>
            <a:spLocks noGrp="1"/>
          </p:cNvSpPr>
          <p:nvPr>
            <p:ph type="body" sz="quarter" idx="13" hasCustomPrompt="1"/>
          </p:nvPr>
        </p:nvSpPr>
        <p:spPr>
          <a:xfrm>
            <a:off x="5336399" y="3916236"/>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4</a:t>
            </a:r>
          </a:p>
        </p:txBody>
      </p:sp>
      <p:sp>
        <p:nvSpPr>
          <p:cNvPr id="32" name="Text Placeholder 5">
            <a:extLst>
              <a:ext uri="{FF2B5EF4-FFF2-40B4-BE49-F238E27FC236}">
                <a16:creationId xmlns:a16="http://schemas.microsoft.com/office/drawing/2014/main" id="{2096A202-474E-7F46-A315-9E118A2B5137}"/>
              </a:ext>
            </a:extLst>
          </p:cNvPr>
          <p:cNvSpPr>
            <a:spLocks noGrp="1"/>
          </p:cNvSpPr>
          <p:nvPr>
            <p:ph type="body" sz="quarter" idx="14" hasCustomPrompt="1"/>
          </p:nvPr>
        </p:nvSpPr>
        <p:spPr>
          <a:xfrm>
            <a:off x="5336399" y="4346415"/>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5</a:t>
            </a:r>
          </a:p>
        </p:txBody>
      </p:sp>
      <p:sp>
        <p:nvSpPr>
          <p:cNvPr id="49" name="Text Placeholder 5">
            <a:extLst>
              <a:ext uri="{FF2B5EF4-FFF2-40B4-BE49-F238E27FC236}">
                <a16:creationId xmlns:a16="http://schemas.microsoft.com/office/drawing/2014/main" id="{79DC1A28-7D43-944F-9702-4CCCF869D744}"/>
              </a:ext>
            </a:extLst>
          </p:cNvPr>
          <p:cNvSpPr>
            <a:spLocks noGrp="1"/>
          </p:cNvSpPr>
          <p:nvPr>
            <p:ph type="body" sz="quarter" idx="15" hasCustomPrompt="1"/>
          </p:nvPr>
        </p:nvSpPr>
        <p:spPr>
          <a:xfrm>
            <a:off x="5336399" y="4776594"/>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6</a:t>
            </a:r>
          </a:p>
        </p:txBody>
      </p:sp>
      <p:sp>
        <p:nvSpPr>
          <p:cNvPr id="50" name="Text Placeholder 5">
            <a:extLst>
              <a:ext uri="{FF2B5EF4-FFF2-40B4-BE49-F238E27FC236}">
                <a16:creationId xmlns:a16="http://schemas.microsoft.com/office/drawing/2014/main" id="{CB20BFD1-D1AB-2A49-B8E5-FF89D6920EB5}"/>
              </a:ext>
            </a:extLst>
          </p:cNvPr>
          <p:cNvSpPr>
            <a:spLocks noGrp="1"/>
          </p:cNvSpPr>
          <p:nvPr>
            <p:ph type="body" sz="quarter" idx="16" hasCustomPrompt="1"/>
          </p:nvPr>
        </p:nvSpPr>
        <p:spPr>
          <a:xfrm>
            <a:off x="5336399" y="5206087"/>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7</a:t>
            </a:r>
          </a:p>
        </p:txBody>
      </p:sp>
      <p:sp>
        <p:nvSpPr>
          <p:cNvPr id="51" name="Text Placeholder 5">
            <a:extLst>
              <a:ext uri="{FF2B5EF4-FFF2-40B4-BE49-F238E27FC236}">
                <a16:creationId xmlns:a16="http://schemas.microsoft.com/office/drawing/2014/main" id="{D7F4EE97-3E2B-5941-82BB-63E13F711B5E}"/>
              </a:ext>
            </a:extLst>
          </p:cNvPr>
          <p:cNvSpPr>
            <a:spLocks noGrp="1"/>
          </p:cNvSpPr>
          <p:nvPr>
            <p:ph type="body" sz="quarter" idx="17" hasCustomPrompt="1"/>
          </p:nvPr>
        </p:nvSpPr>
        <p:spPr>
          <a:xfrm>
            <a:off x="5336399" y="5636280"/>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8</a:t>
            </a:r>
          </a:p>
        </p:txBody>
      </p:sp>
      <p:sp>
        <p:nvSpPr>
          <p:cNvPr id="52" name="Text Placeholder 5">
            <a:extLst>
              <a:ext uri="{FF2B5EF4-FFF2-40B4-BE49-F238E27FC236}">
                <a16:creationId xmlns:a16="http://schemas.microsoft.com/office/drawing/2014/main" id="{CE270D17-1C3B-8B42-A909-004C1DEEF9D4}"/>
              </a:ext>
            </a:extLst>
          </p:cNvPr>
          <p:cNvSpPr>
            <a:spLocks noGrp="1"/>
          </p:cNvSpPr>
          <p:nvPr>
            <p:ph type="body" sz="quarter" idx="18" hasCustomPrompt="1"/>
          </p:nvPr>
        </p:nvSpPr>
        <p:spPr>
          <a:xfrm>
            <a:off x="5336399" y="6070975"/>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9</a:t>
            </a:r>
          </a:p>
        </p:txBody>
      </p:sp>
      <p:sp>
        <p:nvSpPr>
          <p:cNvPr id="11" name="TextBox 10">
            <a:extLst>
              <a:ext uri="{FF2B5EF4-FFF2-40B4-BE49-F238E27FC236}">
                <a16:creationId xmlns:a16="http://schemas.microsoft.com/office/drawing/2014/main" id="{0E049B13-717F-6A45-B6F3-597FD7CC6110}"/>
              </a:ext>
            </a:extLst>
          </p:cNvPr>
          <p:cNvSpPr txBox="1"/>
          <p:nvPr userDrawn="1"/>
        </p:nvSpPr>
        <p:spPr>
          <a:xfrm>
            <a:off x="1479277" y="1868043"/>
            <a:ext cx="2107096" cy="553998"/>
          </a:xfrm>
          <a:prstGeom prst="rect">
            <a:avLst/>
          </a:prstGeom>
          <a:noFill/>
        </p:spPr>
        <p:txBody>
          <a:bodyPr wrap="square" lIns="0" tIns="0" rIns="0" bIns="0" rtlCol="0" anchor="ctr" anchorCtr="0">
            <a:spAutoFit/>
          </a:bodyPr>
          <a:lstStyle/>
          <a:p>
            <a:pPr algn="r"/>
            <a:r>
              <a:rPr lang="en-US" sz="3600">
                <a:solidFill>
                  <a:schemeClr val="bg1"/>
                </a:solidFill>
                <a:latin typeface="Roboto Light" pitchFamily="2" charset="0"/>
                <a:ea typeface="Roboto Light" pitchFamily="2" charset="0"/>
              </a:rPr>
              <a:t>Appendix</a:t>
            </a:r>
          </a:p>
        </p:txBody>
      </p:sp>
      <p:cxnSp>
        <p:nvCxnSpPr>
          <p:cNvPr id="15" name="Straight Connector 14">
            <a:extLst>
              <a:ext uri="{FF2B5EF4-FFF2-40B4-BE49-F238E27FC236}">
                <a16:creationId xmlns:a16="http://schemas.microsoft.com/office/drawing/2014/main" id="{61B6905A-D932-4294-8C45-B2923BCFD5F8}"/>
              </a:ext>
            </a:extLst>
          </p:cNvPr>
          <p:cNvCxnSpPr/>
          <p:nvPr userDrawn="1"/>
        </p:nvCxnSpPr>
        <p:spPr>
          <a:xfrm>
            <a:off x="576018" y="2430118"/>
            <a:ext cx="3608055" cy="0"/>
          </a:xfrm>
          <a:prstGeom prst="line">
            <a:avLst/>
          </a:prstGeom>
          <a:ln w="22225" cap="rnd">
            <a:solidFill>
              <a:schemeClr val="bg1"/>
            </a:solidFill>
            <a:round/>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486F7B71-0489-48E1-BB04-BC0AFAF8D485}"/>
              </a:ext>
            </a:extLst>
          </p:cNvPr>
          <p:cNvSpPr txBox="1"/>
          <p:nvPr userDrawn="1"/>
        </p:nvSpPr>
        <p:spPr>
          <a:xfrm>
            <a:off x="5336399" y="2217160"/>
            <a:ext cx="2426476" cy="276999"/>
          </a:xfrm>
          <a:prstGeom prst="rect">
            <a:avLst/>
          </a:prstGeom>
          <a:noFill/>
        </p:spPr>
        <p:txBody>
          <a:bodyPr wrap="square" lIns="0" tIns="0" rIns="0" bIns="0" rtlCol="0" anchor="ctr" anchorCtr="0">
            <a:spAutoFit/>
          </a:bodyPr>
          <a:lstStyle/>
          <a:p>
            <a:pPr algn="l"/>
            <a:r>
              <a:rPr lang="en-US" sz="1800" b="1" i="0">
                <a:solidFill>
                  <a:schemeClr val="accent3"/>
                </a:solidFill>
                <a:latin typeface="Roboto" panose="02000000000000000000" pitchFamily="2" charset="0"/>
                <a:ea typeface="Roboto" panose="02000000000000000000" pitchFamily="2" charset="0"/>
              </a:rPr>
              <a:t>TABLE OF CONTENTS</a:t>
            </a:r>
          </a:p>
        </p:txBody>
      </p:sp>
      <p:sp>
        <p:nvSpPr>
          <p:cNvPr id="3" name="Text Placeholder 2">
            <a:extLst>
              <a:ext uri="{FF2B5EF4-FFF2-40B4-BE49-F238E27FC236}">
                <a16:creationId xmlns:a16="http://schemas.microsoft.com/office/drawing/2014/main" id="{0AD88ECE-DF83-42BC-BA9C-62F116DD40D9}"/>
              </a:ext>
            </a:extLst>
          </p:cNvPr>
          <p:cNvSpPr>
            <a:spLocks noGrp="1"/>
          </p:cNvSpPr>
          <p:nvPr>
            <p:ph type="body" sz="quarter" idx="19" hasCustomPrompt="1"/>
          </p:nvPr>
        </p:nvSpPr>
        <p:spPr>
          <a:xfrm>
            <a:off x="3710998" y="1895093"/>
            <a:ext cx="473075" cy="557784"/>
          </a:xfrm>
        </p:spPr>
        <p:txBody>
          <a:bodyPr anchor="ctr" anchorCtr="0"/>
          <a:lstStyle>
            <a:lvl1pPr algn="r">
              <a:defRPr sz="3600">
                <a:solidFill>
                  <a:schemeClr val="bg1"/>
                </a:solidFill>
                <a:latin typeface="Roboto Light" pitchFamily="2" charset="0"/>
                <a:ea typeface="Roboto Light" pitchFamily="2" charset="0"/>
              </a:defRPr>
            </a:lvl1pPr>
          </a:lstStyle>
          <a:p>
            <a:pPr lvl="0"/>
            <a:r>
              <a:rPr lang="en-US"/>
              <a:t>#</a:t>
            </a:r>
          </a:p>
        </p:txBody>
      </p:sp>
    </p:spTree>
    <p:extLst>
      <p:ext uri="{BB962C8B-B14F-4D97-AF65-F5344CB8AC3E}">
        <p14:creationId xmlns:p14="http://schemas.microsoft.com/office/powerpoint/2010/main" val="42687522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 Objective">
    <p:spTree>
      <p:nvGrpSpPr>
        <p:cNvPr id="1" name=""/>
        <p:cNvGrpSpPr/>
        <p:nvPr/>
      </p:nvGrpSpPr>
      <p:grpSpPr>
        <a:xfrm>
          <a:off x="0" y="0"/>
          <a:ext cx="0" cy="0"/>
          <a:chOff x="0" y="0"/>
          <a:chExt cx="0" cy="0"/>
        </a:xfrm>
      </p:grpSpPr>
      <p:sp>
        <p:nvSpPr>
          <p:cNvPr id="8" name="Arrow: Chevron 7">
            <a:extLst>
              <a:ext uri="{FF2B5EF4-FFF2-40B4-BE49-F238E27FC236}">
                <a16:creationId xmlns:a16="http://schemas.microsoft.com/office/drawing/2014/main" id="{C9244700-BE5F-43F0-B7D4-B78F9F7C2D0D}"/>
              </a:ext>
            </a:extLst>
          </p:cNvPr>
          <p:cNvSpPr/>
          <p:nvPr userDrawn="1"/>
        </p:nvSpPr>
        <p:spPr>
          <a:xfrm rot="10800000">
            <a:off x="576016" y="2430118"/>
            <a:ext cx="11149258" cy="2170457"/>
          </a:xfrm>
          <a:prstGeom prst="chevron">
            <a:avLst>
              <a:gd name="adj" fmla="val 32500"/>
            </a:avLst>
          </a:prstGeom>
          <a:solidFill>
            <a:schemeClr val="tx2"/>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Rectangle 6">
            <a:extLst>
              <a:ext uri="{FF2B5EF4-FFF2-40B4-BE49-F238E27FC236}">
                <a16:creationId xmlns:a16="http://schemas.microsoft.com/office/drawing/2014/main" id="{C98930C0-DBA4-F24F-BDCC-B7AE4C62E6EF}"/>
              </a:ext>
            </a:extLst>
          </p:cNvPr>
          <p:cNvSpPr/>
          <p:nvPr userDrawn="1"/>
        </p:nvSpPr>
        <p:spPr>
          <a:xfrm>
            <a:off x="0" y="0"/>
            <a:ext cx="4830485"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4" name="Straight Connector 93">
            <a:extLst>
              <a:ext uri="{FF2B5EF4-FFF2-40B4-BE49-F238E27FC236}">
                <a16:creationId xmlns:a16="http://schemas.microsoft.com/office/drawing/2014/main" id="{505E04A3-55DC-4DA3-B042-01159D00318F}"/>
              </a:ext>
            </a:extLst>
          </p:cNvPr>
          <p:cNvCxnSpPr/>
          <p:nvPr userDrawn="1"/>
        </p:nvCxnSpPr>
        <p:spPr>
          <a:xfrm>
            <a:off x="576018" y="2430118"/>
            <a:ext cx="3608055" cy="0"/>
          </a:xfrm>
          <a:prstGeom prst="line">
            <a:avLst/>
          </a:prstGeom>
          <a:ln w="22225" cap="rnd">
            <a:solidFill>
              <a:schemeClr val="bg1"/>
            </a:solidFill>
            <a:round/>
          </a:ln>
        </p:spPr>
        <p:style>
          <a:lnRef idx="1">
            <a:schemeClr val="accent1"/>
          </a:lnRef>
          <a:fillRef idx="0">
            <a:schemeClr val="accent1"/>
          </a:fillRef>
          <a:effectRef idx="0">
            <a:schemeClr val="accent1"/>
          </a:effectRef>
          <a:fontRef idx="minor">
            <a:schemeClr val="tx1"/>
          </a:fontRef>
        </p:style>
      </p:cxnSp>
      <p:sp>
        <p:nvSpPr>
          <p:cNvPr id="95" name="TextBox 94">
            <a:extLst>
              <a:ext uri="{FF2B5EF4-FFF2-40B4-BE49-F238E27FC236}">
                <a16:creationId xmlns:a16="http://schemas.microsoft.com/office/drawing/2014/main" id="{BF495A80-092C-4959-96A5-7CD99F2D168B}"/>
              </a:ext>
            </a:extLst>
          </p:cNvPr>
          <p:cNvSpPr txBox="1"/>
          <p:nvPr userDrawn="1"/>
        </p:nvSpPr>
        <p:spPr>
          <a:xfrm>
            <a:off x="2209801" y="1817173"/>
            <a:ext cx="2056812" cy="646331"/>
          </a:xfrm>
          <a:prstGeom prst="rect">
            <a:avLst/>
          </a:prstGeom>
          <a:noFill/>
        </p:spPr>
        <p:txBody>
          <a:bodyPr wrap="square" rtlCol="0">
            <a:spAutoFit/>
          </a:bodyPr>
          <a:lstStyle/>
          <a:p>
            <a:pPr algn="r"/>
            <a:r>
              <a:rPr lang="en-US" sz="3600">
                <a:solidFill>
                  <a:schemeClr val="bg1"/>
                </a:solidFill>
                <a:latin typeface="Roboto Light" pitchFamily="2" charset="0"/>
                <a:ea typeface="Roboto Light" pitchFamily="2" charset="0"/>
              </a:rPr>
              <a:t>Objective</a:t>
            </a:r>
          </a:p>
        </p:txBody>
      </p:sp>
      <p:sp>
        <p:nvSpPr>
          <p:cNvPr id="11" name="Text Placeholder 10">
            <a:extLst>
              <a:ext uri="{FF2B5EF4-FFF2-40B4-BE49-F238E27FC236}">
                <a16:creationId xmlns:a16="http://schemas.microsoft.com/office/drawing/2014/main" id="{91216B4A-6329-43C2-8188-35541D0C6CE3}"/>
              </a:ext>
            </a:extLst>
          </p:cNvPr>
          <p:cNvSpPr>
            <a:spLocks noGrp="1"/>
          </p:cNvSpPr>
          <p:nvPr>
            <p:ph type="body" sz="quarter" idx="10" hasCustomPrompt="1"/>
          </p:nvPr>
        </p:nvSpPr>
        <p:spPr>
          <a:xfrm>
            <a:off x="4953000" y="2552700"/>
            <a:ext cx="5943600" cy="1924050"/>
          </a:xfrm>
        </p:spPr>
        <p:txBody>
          <a:bodyPr>
            <a:normAutofit/>
          </a:bodyPr>
          <a:lstStyle>
            <a:lvl1pPr>
              <a:defRPr sz="2000" b="0">
                <a:solidFill>
                  <a:schemeClr val="bg1"/>
                </a:solidFill>
                <a:latin typeface="Roboto Light" pitchFamily="2" charset="0"/>
                <a:ea typeface="Roboto Light" pitchFamily="2" charset="0"/>
              </a:defRPr>
            </a:lvl1pPr>
          </a:lstStyle>
          <a:p>
            <a:pPr lvl="0"/>
            <a:r>
              <a:rPr lang="en-US"/>
              <a:t>Insert course objective</a:t>
            </a:r>
          </a:p>
        </p:txBody>
      </p:sp>
    </p:spTree>
    <p:extLst>
      <p:ext uri="{BB962C8B-B14F-4D97-AF65-F5344CB8AC3E}">
        <p14:creationId xmlns:p14="http://schemas.microsoft.com/office/powerpoint/2010/main" val="12689391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 Agenda">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98930C0-DBA4-F24F-BDCC-B7AE4C62E6EF}"/>
              </a:ext>
            </a:extLst>
          </p:cNvPr>
          <p:cNvSpPr/>
          <p:nvPr userDrawn="1"/>
        </p:nvSpPr>
        <p:spPr>
          <a:xfrm>
            <a:off x="0" y="0"/>
            <a:ext cx="4830485"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 Placeholder 5">
            <a:extLst>
              <a:ext uri="{FF2B5EF4-FFF2-40B4-BE49-F238E27FC236}">
                <a16:creationId xmlns:a16="http://schemas.microsoft.com/office/drawing/2014/main" id="{CC1A0DAC-F7B7-764F-823C-91EA8EEB0253}"/>
              </a:ext>
            </a:extLst>
          </p:cNvPr>
          <p:cNvSpPr>
            <a:spLocks noGrp="1"/>
          </p:cNvSpPr>
          <p:nvPr>
            <p:ph type="body" sz="quarter" idx="10" hasCustomPrompt="1"/>
          </p:nvPr>
        </p:nvSpPr>
        <p:spPr>
          <a:xfrm>
            <a:off x="5330943" y="2621855"/>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Introduction</a:t>
            </a:r>
          </a:p>
        </p:txBody>
      </p:sp>
      <p:sp>
        <p:nvSpPr>
          <p:cNvPr id="26" name="Text Placeholder 5">
            <a:extLst>
              <a:ext uri="{FF2B5EF4-FFF2-40B4-BE49-F238E27FC236}">
                <a16:creationId xmlns:a16="http://schemas.microsoft.com/office/drawing/2014/main" id="{789D114F-06A0-394F-9387-24A615653620}"/>
              </a:ext>
            </a:extLst>
          </p:cNvPr>
          <p:cNvSpPr>
            <a:spLocks noGrp="1"/>
          </p:cNvSpPr>
          <p:nvPr>
            <p:ph type="body" sz="quarter" idx="11" hasCustomPrompt="1"/>
          </p:nvPr>
        </p:nvSpPr>
        <p:spPr>
          <a:xfrm>
            <a:off x="5330943" y="3051348"/>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1</a:t>
            </a:r>
          </a:p>
        </p:txBody>
      </p:sp>
      <p:sp>
        <p:nvSpPr>
          <p:cNvPr id="27" name="Text Placeholder 5">
            <a:extLst>
              <a:ext uri="{FF2B5EF4-FFF2-40B4-BE49-F238E27FC236}">
                <a16:creationId xmlns:a16="http://schemas.microsoft.com/office/drawing/2014/main" id="{F612C398-2C00-CF47-ADBF-A870ED7EEF4F}"/>
              </a:ext>
            </a:extLst>
          </p:cNvPr>
          <p:cNvSpPr>
            <a:spLocks noGrp="1"/>
          </p:cNvSpPr>
          <p:nvPr>
            <p:ph type="body" sz="quarter" idx="12" hasCustomPrompt="1"/>
          </p:nvPr>
        </p:nvSpPr>
        <p:spPr>
          <a:xfrm>
            <a:off x="5330943" y="3481541"/>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2</a:t>
            </a:r>
          </a:p>
        </p:txBody>
      </p:sp>
      <p:sp>
        <p:nvSpPr>
          <p:cNvPr id="28" name="Text Placeholder 5">
            <a:extLst>
              <a:ext uri="{FF2B5EF4-FFF2-40B4-BE49-F238E27FC236}">
                <a16:creationId xmlns:a16="http://schemas.microsoft.com/office/drawing/2014/main" id="{2DD193FD-9614-004A-886C-358661A31AA1}"/>
              </a:ext>
            </a:extLst>
          </p:cNvPr>
          <p:cNvSpPr>
            <a:spLocks noGrp="1"/>
          </p:cNvSpPr>
          <p:nvPr>
            <p:ph type="body" sz="quarter" idx="13" hasCustomPrompt="1"/>
          </p:nvPr>
        </p:nvSpPr>
        <p:spPr>
          <a:xfrm>
            <a:off x="5330943" y="3916236"/>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3</a:t>
            </a:r>
          </a:p>
        </p:txBody>
      </p:sp>
      <p:sp>
        <p:nvSpPr>
          <p:cNvPr id="32" name="Text Placeholder 5">
            <a:extLst>
              <a:ext uri="{FF2B5EF4-FFF2-40B4-BE49-F238E27FC236}">
                <a16:creationId xmlns:a16="http://schemas.microsoft.com/office/drawing/2014/main" id="{2096A202-474E-7F46-A315-9E118A2B5137}"/>
              </a:ext>
            </a:extLst>
          </p:cNvPr>
          <p:cNvSpPr>
            <a:spLocks noGrp="1"/>
          </p:cNvSpPr>
          <p:nvPr>
            <p:ph type="body" sz="quarter" idx="14" hasCustomPrompt="1"/>
          </p:nvPr>
        </p:nvSpPr>
        <p:spPr>
          <a:xfrm>
            <a:off x="5330943" y="4346415"/>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4</a:t>
            </a:r>
          </a:p>
        </p:txBody>
      </p:sp>
      <p:sp>
        <p:nvSpPr>
          <p:cNvPr id="49" name="Text Placeholder 5">
            <a:extLst>
              <a:ext uri="{FF2B5EF4-FFF2-40B4-BE49-F238E27FC236}">
                <a16:creationId xmlns:a16="http://schemas.microsoft.com/office/drawing/2014/main" id="{79DC1A28-7D43-944F-9702-4CCCF869D744}"/>
              </a:ext>
            </a:extLst>
          </p:cNvPr>
          <p:cNvSpPr>
            <a:spLocks noGrp="1"/>
          </p:cNvSpPr>
          <p:nvPr>
            <p:ph type="body" sz="quarter" idx="15" hasCustomPrompt="1"/>
          </p:nvPr>
        </p:nvSpPr>
        <p:spPr>
          <a:xfrm>
            <a:off x="5330943" y="4776594"/>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5</a:t>
            </a:r>
          </a:p>
        </p:txBody>
      </p:sp>
      <p:sp>
        <p:nvSpPr>
          <p:cNvPr id="50" name="Text Placeholder 5">
            <a:extLst>
              <a:ext uri="{FF2B5EF4-FFF2-40B4-BE49-F238E27FC236}">
                <a16:creationId xmlns:a16="http://schemas.microsoft.com/office/drawing/2014/main" id="{CB20BFD1-D1AB-2A49-B8E5-FF89D6920EB5}"/>
              </a:ext>
            </a:extLst>
          </p:cNvPr>
          <p:cNvSpPr>
            <a:spLocks noGrp="1"/>
          </p:cNvSpPr>
          <p:nvPr>
            <p:ph type="body" sz="quarter" idx="16" hasCustomPrompt="1"/>
          </p:nvPr>
        </p:nvSpPr>
        <p:spPr>
          <a:xfrm>
            <a:off x="5330943" y="5206087"/>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6</a:t>
            </a:r>
          </a:p>
        </p:txBody>
      </p:sp>
      <p:sp>
        <p:nvSpPr>
          <p:cNvPr id="51" name="Text Placeholder 5">
            <a:extLst>
              <a:ext uri="{FF2B5EF4-FFF2-40B4-BE49-F238E27FC236}">
                <a16:creationId xmlns:a16="http://schemas.microsoft.com/office/drawing/2014/main" id="{D7F4EE97-3E2B-5941-82BB-63E13F711B5E}"/>
              </a:ext>
            </a:extLst>
          </p:cNvPr>
          <p:cNvSpPr>
            <a:spLocks noGrp="1"/>
          </p:cNvSpPr>
          <p:nvPr>
            <p:ph type="body" sz="quarter" idx="17" hasCustomPrompt="1"/>
          </p:nvPr>
        </p:nvSpPr>
        <p:spPr>
          <a:xfrm>
            <a:off x="5330943" y="5636280"/>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7</a:t>
            </a:r>
          </a:p>
        </p:txBody>
      </p:sp>
      <p:sp>
        <p:nvSpPr>
          <p:cNvPr id="52" name="Text Placeholder 5">
            <a:extLst>
              <a:ext uri="{FF2B5EF4-FFF2-40B4-BE49-F238E27FC236}">
                <a16:creationId xmlns:a16="http://schemas.microsoft.com/office/drawing/2014/main" id="{CE270D17-1C3B-8B42-A909-004C1DEEF9D4}"/>
              </a:ext>
            </a:extLst>
          </p:cNvPr>
          <p:cNvSpPr>
            <a:spLocks noGrp="1"/>
          </p:cNvSpPr>
          <p:nvPr>
            <p:ph type="body" sz="quarter" idx="18" hasCustomPrompt="1"/>
          </p:nvPr>
        </p:nvSpPr>
        <p:spPr>
          <a:xfrm>
            <a:off x="5330943" y="6070975"/>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8</a:t>
            </a:r>
          </a:p>
        </p:txBody>
      </p:sp>
      <p:sp>
        <p:nvSpPr>
          <p:cNvPr id="57" name="TextBox 56">
            <a:extLst>
              <a:ext uri="{FF2B5EF4-FFF2-40B4-BE49-F238E27FC236}">
                <a16:creationId xmlns:a16="http://schemas.microsoft.com/office/drawing/2014/main" id="{6926BF12-2288-5E41-84A3-46C890E394AE}"/>
              </a:ext>
            </a:extLst>
          </p:cNvPr>
          <p:cNvSpPr txBox="1"/>
          <p:nvPr userDrawn="1"/>
        </p:nvSpPr>
        <p:spPr>
          <a:xfrm>
            <a:off x="5336399" y="2217160"/>
            <a:ext cx="1396910" cy="276999"/>
          </a:xfrm>
          <a:prstGeom prst="rect">
            <a:avLst/>
          </a:prstGeom>
          <a:noFill/>
        </p:spPr>
        <p:txBody>
          <a:bodyPr wrap="square" lIns="0" tIns="0" rIns="0" bIns="0" rtlCol="0" anchor="ctr" anchorCtr="0">
            <a:spAutoFit/>
          </a:bodyPr>
          <a:lstStyle/>
          <a:p>
            <a:pPr algn="l"/>
            <a:r>
              <a:rPr lang="en-US" sz="1800" b="1" i="0">
                <a:solidFill>
                  <a:schemeClr val="accent3"/>
                </a:solidFill>
                <a:latin typeface="Roboto" panose="02000000000000000000" pitchFamily="2" charset="0"/>
                <a:ea typeface="Roboto" panose="02000000000000000000" pitchFamily="2" charset="0"/>
              </a:rPr>
              <a:t>AGENDA</a:t>
            </a:r>
          </a:p>
        </p:txBody>
      </p:sp>
      <p:sp>
        <p:nvSpPr>
          <p:cNvPr id="60" name="Title 59">
            <a:extLst>
              <a:ext uri="{FF2B5EF4-FFF2-40B4-BE49-F238E27FC236}">
                <a16:creationId xmlns:a16="http://schemas.microsoft.com/office/drawing/2014/main" id="{65BF9191-B770-9443-9CA1-00205EF81222}"/>
              </a:ext>
            </a:extLst>
          </p:cNvPr>
          <p:cNvSpPr>
            <a:spLocks noGrp="1"/>
          </p:cNvSpPr>
          <p:nvPr>
            <p:ph type="title" hasCustomPrompt="1"/>
          </p:nvPr>
        </p:nvSpPr>
        <p:spPr>
          <a:xfrm>
            <a:off x="576018" y="365125"/>
            <a:ext cx="3608055" cy="2049283"/>
          </a:xfrm>
        </p:spPr>
        <p:txBody>
          <a:bodyPr anchor="b" anchorCtr="0">
            <a:normAutofit/>
          </a:bodyPr>
          <a:lstStyle>
            <a:lvl1pPr algn="r">
              <a:defRPr sz="3600">
                <a:solidFill>
                  <a:schemeClr val="bg1"/>
                </a:solidFill>
              </a:defRPr>
            </a:lvl1pPr>
          </a:lstStyle>
          <a:p>
            <a:r>
              <a:rPr lang="en-US"/>
              <a:t>Main Title</a:t>
            </a:r>
          </a:p>
        </p:txBody>
      </p:sp>
      <p:sp>
        <p:nvSpPr>
          <p:cNvPr id="2048" name="Rounded Rectangle 2047">
            <a:extLst>
              <a:ext uri="{FF2B5EF4-FFF2-40B4-BE49-F238E27FC236}">
                <a16:creationId xmlns:a16="http://schemas.microsoft.com/office/drawing/2014/main" id="{7432F341-9917-BE47-9144-24AB772332E3}"/>
              </a:ext>
            </a:extLst>
          </p:cNvPr>
          <p:cNvSpPr/>
          <p:nvPr userDrawn="1"/>
        </p:nvSpPr>
        <p:spPr>
          <a:xfrm>
            <a:off x="576018" y="4567701"/>
            <a:ext cx="3608065" cy="165966"/>
          </a:xfrm>
          <a:prstGeom prst="roundRect">
            <a:avLst>
              <a:gd name="adj" fmla="val 3361"/>
            </a:avLst>
          </a:prstGeom>
          <a:gradFill>
            <a:gsLst>
              <a:gs pos="100000">
                <a:srgbClr val="3C3F42"/>
              </a:gs>
              <a:gs pos="79000">
                <a:srgbClr val="515458"/>
              </a:gs>
              <a:gs pos="80000">
                <a:srgbClr val="3C3F42"/>
              </a:gs>
              <a:gs pos="0">
                <a:srgbClr val="515458"/>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49" name="Trapezoid 2048">
            <a:extLst>
              <a:ext uri="{FF2B5EF4-FFF2-40B4-BE49-F238E27FC236}">
                <a16:creationId xmlns:a16="http://schemas.microsoft.com/office/drawing/2014/main" id="{29902357-EBAD-1C4A-A5B0-882647A3B2F9}"/>
              </a:ext>
            </a:extLst>
          </p:cNvPr>
          <p:cNvSpPr/>
          <p:nvPr userDrawn="1"/>
        </p:nvSpPr>
        <p:spPr>
          <a:xfrm rot="10800000">
            <a:off x="1146860" y="4731680"/>
            <a:ext cx="161925" cy="174236"/>
          </a:xfrm>
          <a:prstGeom prst="trapezoid">
            <a:avLst/>
          </a:prstGeom>
          <a:gradFill>
            <a:gsLst>
              <a:gs pos="0">
                <a:srgbClr val="3C3F42"/>
              </a:gs>
              <a:gs pos="50000">
                <a:srgbClr val="515458"/>
              </a:gs>
              <a:gs pos="49000">
                <a:srgbClr val="3C3F42"/>
              </a:gs>
              <a:gs pos="100000">
                <a:srgbClr val="515458"/>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6" name="Trapezoid 425">
            <a:extLst>
              <a:ext uri="{FF2B5EF4-FFF2-40B4-BE49-F238E27FC236}">
                <a16:creationId xmlns:a16="http://schemas.microsoft.com/office/drawing/2014/main" id="{F4449ABD-7BD5-234E-AE70-B7588C0741AF}"/>
              </a:ext>
            </a:extLst>
          </p:cNvPr>
          <p:cNvSpPr/>
          <p:nvPr userDrawn="1"/>
        </p:nvSpPr>
        <p:spPr>
          <a:xfrm rot="10800000">
            <a:off x="3448310" y="4731680"/>
            <a:ext cx="161925" cy="174236"/>
          </a:xfrm>
          <a:prstGeom prst="trapezoid">
            <a:avLst/>
          </a:prstGeom>
          <a:gradFill>
            <a:gsLst>
              <a:gs pos="0">
                <a:srgbClr val="3C3F42"/>
              </a:gs>
              <a:gs pos="50000">
                <a:srgbClr val="515458"/>
              </a:gs>
              <a:gs pos="49000">
                <a:srgbClr val="3C3F42"/>
              </a:gs>
              <a:gs pos="100000">
                <a:srgbClr val="515458"/>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8" name="Rounded Rectangle 427">
            <a:extLst>
              <a:ext uri="{FF2B5EF4-FFF2-40B4-BE49-F238E27FC236}">
                <a16:creationId xmlns:a16="http://schemas.microsoft.com/office/drawing/2014/main" id="{BD1D1B1F-4A04-A644-B1EE-D6EF1201B6C3}"/>
              </a:ext>
            </a:extLst>
          </p:cNvPr>
          <p:cNvSpPr/>
          <p:nvPr userDrawn="1"/>
        </p:nvSpPr>
        <p:spPr>
          <a:xfrm>
            <a:off x="802520" y="2711964"/>
            <a:ext cx="449840" cy="1855736"/>
          </a:xfrm>
          <a:prstGeom prst="roundRect">
            <a:avLst>
              <a:gd name="adj" fmla="val 4489"/>
            </a:avLst>
          </a:prstGeom>
          <a:gradFill>
            <a:gsLst>
              <a:gs pos="0">
                <a:srgbClr val="9F9F9F"/>
              </a:gs>
              <a:gs pos="50000">
                <a:srgbClr val="8A8A8A"/>
              </a:gs>
              <a:gs pos="49000">
                <a:srgbClr val="9F9F9F"/>
              </a:gs>
              <a:gs pos="100000">
                <a:srgbClr val="8A8A8A"/>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3" name="Oval 2052">
            <a:extLst>
              <a:ext uri="{FF2B5EF4-FFF2-40B4-BE49-F238E27FC236}">
                <a16:creationId xmlns:a16="http://schemas.microsoft.com/office/drawing/2014/main" id="{70042246-0D1F-CF4C-A29D-B022DAA029C2}"/>
              </a:ext>
            </a:extLst>
          </p:cNvPr>
          <p:cNvSpPr/>
          <p:nvPr userDrawn="1"/>
        </p:nvSpPr>
        <p:spPr>
          <a:xfrm>
            <a:off x="955344" y="2760355"/>
            <a:ext cx="144192" cy="144192"/>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2" name="Oval 431">
            <a:extLst>
              <a:ext uri="{FF2B5EF4-FFF2-40B4-BE49-F238E27FC236}">
                <a16:creationId xmlns:a16="http://schemas.microsoft.com/office/drawing/2014/main" id="{69E61124-E31F-FA45-907D-800D5E2D872F}"/>
              </a:ext>
            </a:extLst>
          </p:cNvPr>
          <p:cNvSpPr/>
          <p:nvPr userDrawn="1"/>
        </p:nvSpPr>
        <p:spPr>
          <a:xfrm>
            <a:off x="955344" y="4379307"/>
            <a:ext cx="144192" cy="144192"/>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3" name="Oval 432">
            <a:extLst>
              <a:ext uri="{FF2B5EF4-FFF2-40B4-BE49-F238E27FC236}">
                <a16:creationId xmlns:a16="http://schemas.microsoft.com/office/drawing/2014/main" id="{9EA58453-E949-EE42-8CA9-3DC9A59835A3}"/>
              </a:ext>
            </a:extLst>
          </p:cNvPr>
          <p:cNvSpPr/>
          <p:nvPr userDrawn="1"/>
        </p:nvSpPr>
        <p:spPr>
          <a:xfrm>
            <a:off x="955344" y="3567736"/>
            <a:ext cx="144192" cy="144192"/>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5" name="Rectangle 2054">
            <a:extLst>
              <a:ext uri="{FF2B5EF4-FFF2-40B4-BE49-F238E27FC236}">
                <a16:creationId xmlns:a16="http://schemas.microsoft.com/office/drawing/2014/main" id="{BFCEEFBF-3F47-9045-9530-B363E922B499}"/>
              </a:ext>
            </a:extLst>
          </p:cNvPr>
          <p:cNvSpPr/>
          <p:nvPr userDrawn="1"/>
        </p:nvSpPr>
        <p:spPr>
          <a:xfrm>
            <a:off x="802520" y="3118865"/>
            <a:ext cx="449840" cy="45719"/>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9" name="Rectangle 438">
            <a:extLst>
              <a:ext uri="{FF2B5EF4-FFF2-40B4-BE49-F238E27FC236}">
                <a16:creationId xmlns:a16="http://schemas.microsoft.com/office/drawing/2014/main" id="{ECCC710A-2D15-ED41-B2E0-A706A60D8B2B}"/>
              </a:ext>
            </a:extLst>
          </p:cNvPr>
          <p:cNvSpPr/>
          <p:nvPr userDrawn="1"/>
        </p:nvSpPr>
        <p:spPr>
          <a:xfrm>
            <a:off x="799646" y="4123529"/>
            <a:ext cx="449840" cy="45719"/>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a:extLst>
              <a:ext uri="{FF2B5EF4-FFF2-40B4-BE49-F238E27FC236}">
                <a16:creationId xmlns:a16="http://schemas.microsoft.com/office/drawing/2014/main" id="{F33FBA29-101B-4DAA-B45E-8CFE29C4D17A}"/>
              </a:ext>
            </a:extLst>
          </p:cNvPr>
          <p:cNvGrpSpPr/>
          <p:nvPr userDrawn="1"/>
        </p:nvGrpSpPr>
        <p:grpSpPr>
          <a:xfrm rot="21126630">
            <a:off x="1349262" y="3073999"/>
            <a:ext cx="374904" cy="1479635"/>
            <a:chOff x="7786803" y="-226401"/>
            <a:chExt cx="374904" cy="1479635"/>
          </a:xfrm>
        </p:grpSpPr>
        <p:sp>
          <p:nvSpPr>
            <p:cNvPr id="96" name="Rounded Rectangle 427">
              <a:extLst>
                <a:ext uri="{FF2B5EF4-FFF2-40B4-BE49-F238E27FC236}">
                  <a16:creationId xmlns:a16="http://schemas.microsoft.com/office/drawing/2014/main" id="{45BA9BE8-A8D0-41E5-9B30-22C39E440ED1}"/>
                </a:ext>
              </a:extLst>
            </p:cNvPr>
            <p:cNvSpPr/>
            <p:nvPr userDrawn="1"/>
          </p:nvSpPr>
          <p:spPr>
            <a:xfrm>
              <a:off x="7787589" y="-226401"/>
              <a:ext cx="374118" cy="1479635"/>
            </a:xfrm>
            <a:prstGeom prst="roundRect">
              <a:avLst>
                <a:gd name="adj" fmla="val 4489"/>
              </a:avLst>
            </a:prstGeom>
            <a:gradFill>
              <a:gsLst>
                <a:gs pos="0">
                  <a:srgbClr val="0073A4"/>
                </a:gs>
                <a:gs pos="50000">
                  <a:srgbClr val="005D86"/>
                </a:gs>
                <a:gs pos="49000">
                  <a:srgbClr val="0073A4"/>
                </a:gs>
                <a:gs pos="100000">
                  <a:srgbClr val="005D86"/>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id="{FF10E51E-9B50-4B2F-89D1-B1D9A40BA6E8}"/>
                </a:ext>
              </a:extLst>
            </p:cNvPr>
            <p:cNvSpPr/>
            <p:nvPr userDrawn="1"/>
          </p:nvSpPr>
          <p:spPr>
            <a:xfrm>
              <a:off x="7786803" y="15565"/>
              <a:ext cx="374904" cy="45719"/>
            </a:xfrm>
            <a:prstGeom prst="rect">
              <a:avLst/>
            </a:prstGeom>
            <a:gradFill>
              <a:gsLst>
                <a:gs pos="0">
                  <a:srgbClr val="8A8A8A"/>
                </a:gs>
                <a:gs pos="50000">
                  <a:srgbClr val="797979"/>
                </a:gs>
                <a:gs pos="49000">
                  <a:srgbClr val="8A8A8A"/>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Rectangle 98">
              <a:extLst>
                <a:ext uri="{FF2B5EF4-FFF2-40B4-BE49-F238E27FC236}">
                  <a16:creationId xmlns:a16="http://schemas.microsoft.com/office/drawing/2014/main" id="{DDC3063E-0883-4E49-9CDB-69CBBDF6D99B}"/>
                </a:ext>
              </a:extLst>
            </p:cNvPr>
            <p:cNvSpPr/>
            <p:nvPr userDrawn="1"/>
          </p:nvSpPr>
          <p:spPr>
            <a:xfrm>
              <a:off x="7786803" y="965108"/>
              <a:ext cx="374904" cy="45719"/>
            </a:xfrm>
            <a:prstGeom prst="rect">
              <a:avLst/>
            </a:prstGeom>
            <a:gradFill>
              <a:gsLst>
                <a:gs pos="0">
                  <a:srgbClr val="8A8A8A"/>
                </a:gs>
                <a:gs pos="50000">
                  <a:srgbClr val="797979"/>
                </a:gs>
                <a:gs pos="49000">
                  <a:srgbClr val="8A8A8A"/>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Rectangle 99">
              <a:extLst>
                <a:ext uri="{FF2B5EF4-FFF2-40B4-BE49-F238E27FC236}">
                  <a16:creationId xmlns:a16="http://schemas.microsoft.com/office/drawing/2014/main" id="{B5738AEC-87A2-4E4B-BD78-D7038BBDC468}"/>
                </a:ext>
              </a:extLst>
            </p:cNvPr>
            <p:cNvSpPr/>
            <p:nvPr userDrawn="1"/>
          </p:nvSpPr>
          <p:spPr>
            <a:xfrm>
              <a:off x="7786803" y="-42528"/>
              <a:ext cx="374904" cy="18288"/>
            </a:xfrm>
            <a:prstGeom prst="rect">
              <a:avLst/>
            </a:prstGeom>
            <a:gradFill>
              <a:gsLst>
                <a:gs pos="0">
                  <a:srgbClr val="8A8A8A"/>
                </a:gs>
                <a:gs pos="50000">
                  <a:srgbClr val="797979"/>
                </a:gs>
                <a:gs pos="49000">
                  <a:srgbClr val="8A8A8A"/>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a:extLst>
                <a:ext uri="{FF2B5EF4-FFF2-40B4-BE49-F238E27FC236}">
                  <a16:creationId xmlns:a16="http://schemas.microsoft.com/office/drawing/2014/main" id="{2212992E-F5C4-4F92-AA49-B32503952D96}"/>
                </a:ext>
              </a:extLst>
            </p:cNvPr>
            <p:cNvSpPr/>
            <p:nvPr userDrawn="1"/>
          </p:nvSpPr>
          <p:spPr>
            <a:xfrm>
              <a:off x="7786803" y="1048608"/>
              <a:ext cx="374904" cy="18288"/>
            </a:xfrm>
            <a:prstGeom prst="rect">
              <a:avLst/>
            </a:prstGeom>
            <a:gradFill>
              <a:gsLst>
                <a:gs pos="0">
                  <a:srgbClr val="8A8A8A"/>
                </a:gs>
                <a:gs pos="50000">
                  <a:srgbClr val="797979"/>
                </a:gs>
                <a:gs pos="49000">
                  <a:srgbClr val="8A8A8A"/>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Rounded Corners 1">
              <a:extLst>
                <a:ext uri="{FF2B5EF4-FFF2-40B4-BE49-F238E27FC236}">
                  <a16:creationId xmlns:a16="http://schemas.microsoft.com/office/drawing/2014/main" id="{3A32A12C-F169-4A78-AFE4-C761B93CAD79}"/>
                </a:ext>
              </a:extLst>
            </p:cNvPr>
            <p:cNvSpPr/>
            <p:nvPr userDrawn="1"/>
          </p:nvSpPr>
          <p:spPr>
            <a:xfrm>
              <a:off x="7837095" y="113305"/>
              <a:ext cx="274320" cy="27432"/>
            </a:xfrm>
            <a:prstGeom prst="roundRect">
              <a:avLst>
                <a:gd name="adj" fmla="val 50000"/>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Rectangle: Rounded Corners 103">
              <a:extLst>
                <a:ext uri="{FF2B5EF4-FFF2-40B4-BE49-F238E27FC236}">
                  <a16:creationId xmlns:a16="http://schemas.microsoft.com/office/drawing/2014/main" id="{BF0DB35C-B7A8-40C4-A192-2E747067BE46}"/>
                </a:ext>
              </a:extLst>
            </p:cNvPr>
            <p:cNvSpPr/>
            <p:nvPr userDrawn="1"/>
          </p:nvSpPr>
          <p:spPr>
            <a:xfrm>
              <a:off x="7837095" y="169002"/>
              <a:ext cx="274320" cy="27432"/>
            </a:xfrm>
            <a:prstGeom prst="roundRect">
              <a:avLst>
                <a:gd name="adj" fmla="val 50000"/>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Rounded Corners 104">
              <a:extLst>
                <a:ext uri="{FF2B5EF4-FFF2-40B4-BE49-F238E27FC236}">
                  <a16:creationId xmlns:a16="http://schemas.microsoft.com/office/drawing/2014/main" id="{CCD14C0F-D5C6-45BE-92EA-5E7BD8DDD044}"/>
                </a:ext>
              </a:extLst>
            </p:cNvPr>
            <p:cNvSpPr/>
            <p:nvPr userDrawn="1"/>
          </p:nvSpPr>
          <p:spPr>
            <a:xfrm>
              <a:off x="7837095" y="222170"/>
              <a:ext cx="274320" cy="27432"/>
            </a:xfrm>
            <a:prstGeom prst="roundRect">
              <a:avLst>
                <a:gd name="adj" fmla="val 50000"/>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6" name="Rounded Rectangle 427">
            <a:extLst>
              <a:ext uri="{FF2B5EF4-FFF2-40B4-BE49-F238E27FC236}">
                <a16:creationId xmlns:a16="http://schemas.microsoft.com/office/drawing/2014/main" id="{037CB9C3-EFED-48B1-8982-36C7F33813F1}"/>
              </a:ext>
            </a:extLst>
          </p:cNvPr>
          <p:cNvSpPr/>
          <p:nvPr userDrawn="1"/>
        </p:nvSpPr>
        <p:spPr>
          <a:xfrm>
            <a:off x="1831240" y="2865120"/>
            <a:ext cx="381142" cy="1702122"/>
          </a:xfrm>
          <a:prstGeom prst="roundRect">
            <a:avLst>
              <a:gd name="adj" fmla="val 4489"/>
            </a:avLst>
          </a:prstGeom>
          <a:gradFill>
            <a:gsLst>
              <a:gs pos="0">
                <a:srgbClr val="9F9F9F"/>
              </a:gs>
              <a:gs pos="50000">
                <a:srgbClr val="8A8A8A"/>
              </a:gs>
              <a:gs pos="49000">
                <a:srgbClr val="9F9F9F"/>
              </a:gs>
              <a:gs pos="100000">
                <a:srgbClr val="8A8A8A"/>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Rounded Rectangle 427">
            <a:extLst>
              <a:ext uri="{FF2B5EF4-FFF2-40B4-BE49-F238E27FC236}">
                <a16:creationId xmlns:a16="http://schemas.microsoft.com/office/drawing/2014/main" id="{1F8F8CE7-6A8C-42EE-A06A-42D807DA7DF6}"/>
              </a:ext>
            </a:extLst>
          </p:cNvPr>
          <p:cNvSpPr/>
          <p:nvPr userDrawn="1"/>
        </p:nvSpPr>
        <p:spPr>
          <a:xfrm>
            <a:off x="2731130" y="3301138"/>
            <a:ext cx="297327" cy="1269729"/>
          </a:xfrm>
          <a:prstGeom prst="roundRect">
            <a:avLst>
              <a:gd name="adj" fmla="val 4489"/>
            </a:avLst>
          </a:prstGeom>
          <a:gradFill>
            <a:gsLst>
              <a:gs pos="0">
                <a:srgbClr val="9F9F9F"/>
              </a:gs>
              <a:gs pos="50000">
                <a:srgbClr val="8A8A8A"/>
              </a:gs>
              <a:gs pos="49000">
                <a:srgbClr val="9F9F9F"/>
              </a:gs>
              <a:gs pos="100000">
                <a:srgbClr val="8A8A8A"/>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ounded Rectangle 427">
            <a:extLst>
              <a:ext uri="{FF2B5EF4-FFF2-40B4-BE49-F238E27FC236}">
                <a16:creationId xmlns:a16="http://schemas.microsoft.com/office/drawing/2014/main" id="{6773E9E3-BBFF-4B9F-922D-C9BE78641C73}"/>
              </a:ext>
            </a:extLst>
          </p:cNvPr>
          <p:cNvSpPr/>
          <p:nvPr userDrawn="1"/>
        </p:nvSpPr>
        <p:spPr>
          <a:xfrm>
            <a:off x="3523432" y="2866787"/>
            <a:ext cx="381142" cy="1702122"/>
          </a:xfrm>
          <a:prstGeom prst="roundRect">
            <a:avLst>
              <a:gd name="adj" fmla="val 4489"/>
            </a:avLst>
          </a:prstGeom>
          <a:gradFill>
            <a:gsLst>
              <a:gs pos="0">
                <a:srgbClr val="9F9F9F"/>
              </a:gs>
              <a:gs pos="50000">
                <a:srgbClr val="8A8A8A"/>
              </a:gs>
              <a:gs pos="49000">
                <a:srgbClr val="9F9F9F"/>
              </a:gs>
              <a:gs pos="100000">
                <a:srgbClr val="8A8A8A"/>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Rectangle 67">
            <a:extLst>
              <a:ext uri="{FF2B5EF4-FFF2-40B4-BE49-F238E27FC236}">
                <a16:creationId xmlns:a16="http://schemas.microsoft.com/office/drawing/2014/main" id="{8D9D0CF4-F1DE-4BBA-A792-719B24666369}"/>
              </a:ext>
            </a:extLst>
          </p:cNvPr>
          <p:cNvSpPr/>
          <p:nvPr userDrawn="1"/>
        </p:nvSpPr>
        <p:spPr>
          <a:xfrm>
            <a:off x="1831240" y="3009552"/>
            <a:ext cx="384048" cy="45719"/>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Rectangle 68">
            <a:extLst>
              <a:ext uri="{FF2B5EF4-FFF2-40B4-BE49-F238E27FC236}">
                <a16:creationId xmlns:a16="http://schemas.microsoft.com/office/drawing/2014/main" id="{75B0A580-8793-4906-9FA4-114279D7B3FD}"/>
              </a:ext>
            </a:extLst>
          </p:cNvPr>
          <p:cNvSpPr/>
          <p:nvPr userDrawn="1"/>
        </p:nvSpPr>
        <p:spPr>
          <a:xfrm>
            <a:off x="1830076" y="4380700"/>
            <a:ext cx="384048" cy="45719"/>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Rounded Rectangle 427">
            <a:extLst>
              <a:ext uri="{FF2B5EF4-FFF2-40B4-BE49-F238E27FC236}">
                <a16:creationId xmlns:a16="http://schemas.microsoft.com/office/drawing/2014/main" id="{3CCD4395-9AF0-4731-886B-E8E6B8D9277C}"/>
              </a:ext>
            </a:extLst>
          </p:cNvPr>
          <p:cNvSpPr/>
          <p:nvPr userDrawn="1"/>
        </p:nvSpPr>
        <p:spPr>
          <a:xfrm>
            <a:off x="2211770" y="2916452"/>
            <a:ext cx="521858" cy="1660131"/>
          </a:xfrm>
          <a:prstGeom prst="roundRect">
            <a:avLst>
              <a:gd name="adj" fmla="val 4489"/>
            </a:avLst>
          </a:prstGeom>
          <a:gradFill>
            <a:gsLst>
              <a:gs pos="0">
                <a:srgbClr val="9F9F9F"/>
              </a:gs>
              <a:gs pos="50000">
                <a:srgbClr val="8A8A8A"/>
              </a:gs>
              <a:gs pos="49000">
                <a:srgbClr val="9F9F9F"/>
              </a:gs>
              <a:gs pos="100000">
                <a:srgbClr val="8A8A8A"/>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Rounded Corners 69">
            <a:extLst>
              <a:ext uri="{FF2B5EF4-FFF2-40B4-BE49-F238E27FC236}">
                <a16:creationId xmlns:a16="http://schemas.microsoft.com/office/drawing/2014/main" id="{BD161F2E-8EB2-46C9-93D7-FDB7668C8288}"/>
              </a:ext>
            </a:extLst>
          </p:cNvPr>
          <p:cNvSpPr/>
          <p:nvPr userDrawn="1"/>
        </p:nvSpPr>
        <p:spPr>
          <a:xfrm>
            <a:off x="1889308" y="3235184"/>
            <a:ext cx="274320" cy="27432"/>
          </a:xfrm>
          <a:prstGeom prst="roundRect">
            <a:avLst>
              <a:gd name="adj" fmla="val 50000"/>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Rounded Corners 70">
            <a:extLst>
              <a:ext uri="{FF2B5EF4-FFF2-40B4-BE49-F238E27FC236}">
                <a16:creationId xmlns:a16="http://schemas.microsoft.com/office/drawing/2014/main" id="{75E70AA3-FBBC-4C79-869B-0077B8FE7A5A}"/>
              </a:ext>
            </a:extLst>
          </p:cNvPr>
          <p:cNvSpPr/>
          <p:nvPr userDrawn="1"/>
        </p:nvSpPr>
        <p:spPr>
          <a:xfrm>
            <a:off x="1887644" y="3293264"/>
            <a:ext cx="274320" cy="27432"/>
          </a:xfrm>
          <a:prstGeom prst="roundRect">
            <a:avLst>
              <a:gd name="adj" fmla="val 50000"/>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Rectangle: Rounded Corners 71">
            <a:extLst>
              <a:ext uri="{FF2B5EF4-FFF2-40B4-BE49-F238E27FC236}">
                <a16:creationId xmlns:a16="http://schemas.microsoft.com/office/drawing/2014/main" id="{1ED0D041-2469-46B3-BE70-6BB5B6342371}"/>
              </a:ext>
            </a:extLst>
          </p:cNvPr>
          <p:cNvSpPr/>
          <p:nvPr userDrawn="1"/>
        </p:nvSpPr>
        <p:spPr>
          <a:xfrm>
            <a:off x="1885618" y="4296343"/>
            <a:ext cx="274320" cy="27432"/>
          </a:xfrm>
          <a:prstGeom prst="roundRect">
            <a:avLst>
              <a:gd name="adj" fmla="val 50000"/>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Oval 72">
            <a:extLst>
              <a:ext uri="{FF2B5EF4-FFF2-40B4-BE49-F238E27FC236}">
                <a16:creationId xmlns:a16="http://schemas.microsoft.com/office/drawing/2014/main" id="{079BB128-5FB5-4960-BC14-F2BF30AC3B5D}"/>
              </a:ext>
            </a:extLst>
          </p:cNvPr>
          <p:cNvSpPr/>
          <p:nvPr userDrawn="1"/>
        </p:nvSpPr>
        <p:spPr>
          <a:xfrm>
            <a:off x="2426036" y="3000411"/>
            <a:ext cx="91440" cy="91440"/>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Oval 73">
            <a:extLst>
              <a:ext uri="{FF2B5EF4-FFF2-40B4-BE49-F238E27FC236}">
                <a16:creationId xmlns:a16="http://schemas.microsoft.com/office/drawing/2014/main" id="{5D1D901C-6C78-43DD-8123-8C929374350D}"/>
              </a:ext>
            </a:extLst>
          </p:cNvPr>
          <p:cNvSpPr/>
          <p:nvPr userDrawn="1"/>
        </p:nvSpPr>
        <p:spPr>
          <a:xfrm>
            <a:off x="2426036" y="4401219"/>
            <a:ext cx="91440" cy="91440"/>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a:extLst>
              <a:ext uri="{FF2B5EF4-FFF2-40B4-BE49-F238E27FC236}">
                <a16:creationId xmlns:a16="http://schemas.microsoft.com/office/drawing/2014/main" id="{800F6FFE-5836-4DA1-96B8-F0E0B1008432}"/>
              </a:ext>
            </a:extLst>
          </p:cNvPr>
          <p:cNvSpPr/>
          <p:nvPr userDrawn="1"/>
        </p:nvSpPr>
        <p:spPr>
          <a:xfrm>
            <a:off x="2214053" y="3713100"/>
            <a:ext cx="517619" cy="82930"/>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a:extLst>
              <a:ext uri="{FF2B5EF4-FFF2-40B4-BE49-F238E27FC236}">
                <a16:creationId xmlns:a16="http://schemas.microsoft.com/office/drawing/2014/main" id="{E556B635-BDC7-4331-BC19-A6017B3A0C73}"/>
              </a:ext>
            </a:extLst>
          </p:cNvPr>
          <p:cNvGrpSpPr/>
          <p:nvPr userDrawn="1"/>
        </p:nvGrpSpPr>
        <p:grpSpPr>
          <a:xfrm rot="360000">
            <a:off x="3104810" y="3134737"/>
            <a:ext cx="339643" cy="1423677"/>
            <a:chOff x="3071589" y="3140999"/>
            <a:chExt cx="339643" cy="1423677"/>
          </a:xfrm>
        </p:grpSpPr>
        <p:sp>
          <p:nvSpPr>
            <p:cNvPr id="76" name="Rounded Rectangle 427">
              <a:extLst>
                <a:ext uri="{FF2B5EF4-FFF2-40B4-BE49-F238E27FC236}">
                  <a16:creationId xmlns:a16="http://schemas.microsoft.com/office/drawing/2014/main" id="{1151B658-7737-4063-99F2-9CF8FD54A517}"/>
                </a:ext>
              </a:extLst>
            </p:cNvPr>
            <p:cNvSpPr/>
            <p:nvPr userDrawn="1"/>
          </p:nvSpPr>
          <p:spPr>
            <a:xfrm>
              <a:off x="3071589" y="3140999"/>
              <a:ext cx="339643" cy="1423677"/>
            </a:xfrm>
            <a:prstGeom prst="roundRect">
              <a:avLst>
                <a:gd name="adj" fmla="val 4489"/>
              </a:avLst>
            </a:prstGeom>
            <a:gradFill>
              <a:gsLst>
                <a:gs pos="0">
                  <a:srgbClr val="0073A4"/>
                </a:gs>
                <a:gs pos="50000">
                  <a:srgbClr val="005D86"/>
                </a:gs>
                <a:gs pos="49000">
                  <a:srgbClr val="0073A4"/>
                </a:gs>
                <a:gs pos="100000">
                  <a:srgbClr val="005D86"/>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Oval 76">
              <a:extLst>
                <a:ext uri="{FF2B5EF4-FFF2-40B4-BE49-F238E27FC236}">
                  <a16:creationId xmlns:a16="http://schemas.microsoft.com/office/drawing/2014/main" id="{FC226553-C403-4A70-8E20-64A4A51358F6}"/>
                </a:ext>
              </a:extLst>
            </p:cNvPr>
            <p:cNvSpPr/>
            <p:nvPr userDrawn="1"/>
          </p:nvSpPr>
          <p:spPr>
            <a:xfrm>
              <a:off x="3190053" y="3248900"/>
              <a:ext cx="91440" cy="91440"/>
            </a:xfrm>
            <a:prstGeom prst="ellipse">
              <a:avLst/>
            </a:prstGeom>
            <a:gradFill>
              <a:gsLst>
                <a:gs pos="0">
                  <a:srgbClr val="002D72"/>
                </a:gs>
                <a:gs pos="50000">
                  <a:srgbClr val="002458"/>
                </a:gs>
                <a:gs pos="49000">
                  <a:srgbClr val="002D72"/>
                </a:gs>
                <a:gs pos="100000">
                  <a:srgbClr val="002458"/>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Oval 77">
              <a:extLst>
                <a:ext uri="{FF2B5EF4-FFF2-40B4-BE49-F238E27FC236}">
                  <a16:creationId xmlns:a16="http://schemas.microsoft.com/office/drawing/2014/main" id="{1323E18E-B43B-4FE6-BE10-21BABAEF2712}"/>
                </a:ext>
              </a:extLst>
            </p:cNvPr>
            <p:cNvSpPr/>
            <p:nvPr userDrawn="1"/>
          </p:nvSpPr>
          <p:spPr>
            <a:xfrm>
              <a:off x="3190053" y="4359900"/>
              <a:ext cx="91440" cy="91440"/>
            </a:xfrm>
            <a:prstGeom prst="ellipse">
              <a:avLst/>
            </a:prstGeom>
            <a:gradFill>
              <a:gsLst>
                <a:gs pos="0">
                  <a:srgbClr val="002D72"/>
                </a:gs>
                <a:gs pos="50000">
                  <a:srgbClr val="002458"/>
                </a:gs>
                <a:gs pos="49000">
                  <a:srgbClr val="002D72"/>
                </a:gs>
                <a:gs pos="100000">
                  <a:srgbClr val="002458"/>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Oval 78">
              <a:extLst>
                <a:ext uri="{FF2B5EF4-FFF2-40B4-BE49-F238E27FC236}">
                  <a16:creationId xmlns:a16="http://schemas.microsoft.com/office/drawing/2014/main" id="{76CB5AC7-60A7-482C-9294-749105254B80}"/>
                </a:ext>
              </a:extLst>
            </p:cNvPr>
            <p:cNvSpPr/>
            <p:nvPr userDrawn="1"/>
          </p:nvSpPr>
          <p:spPr>
            <a:xfrm>
              <a:off x="3195690" y="3802471"/>
              <a:ext cx="91440" cy="91440"/>
            </a:xfrm>
            <a:prstGeom prst="ellipse">
              <a:avLst/>
            </a:prstGeom>
            <a:gradFill>
              <a:gsLst>
                <a:gs pos="0">
                  <a:srgbClr val="002D72"/>
                </a:gs>
                <a:gs pos="50000">
                  <a:srgbClr val="002458"/>
                </a:gs>
                <a:gs pos="49000">
                  <a:srgbClr val="002D72"/>
                </a:gs>
                <a:gs pos="100000">
                  <a:srgbClr val="002458"/>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Rounded Corners 79">
              <a:extLst>
                <a:ext uri="{FF2B5EF4-FFF2-40B4-BE49-F238E27FC236}">
                  <a16:creationId xmlns:a16="http://schemas.microsoft.com/office/drawing/2014/main" id="{F1CC527A-33C2-482D-A69A-1F2CFAF3C417}"/>
                </a:ext>
              </a:extLst>
            </p:cNvPr>
            <p:cNvSpPr/>
            <p:nvPr userDrawn="1"/>
          </p:nvSpPr>
          <p:spPr>
            <a:xfrm>
              <a:off x="3104250" y="3434525"/>
              <a:ext cx="274320" cy="27432"/>
            </a:xfrm>
            <a:prstGeom prst="roundRect">
              <a:avLst>
                <a:gd name="adj" fmla="val 50000"/>
              </a:avLst>
            </a:prstGeom>
            <a:gradFill>
              <a:gsLst>
                <a:gs pos="0">
                  <a:srgbClr val="8A8A8A"/>
                </a:gs>
                <a:gs pos="49000">
                  <a:srgbClr val="8A8A8A"/>
                </a:gs>
                <a:gs pos="50000">
                  <a:srgbClr val="797979"/>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Rounded Corners 80">
              <a:extLst>
                <a:ext uri="{FF2B5EF4-FFF2-40B4-BE49-F238E27FC236}">
                  <a16:creationId xmlns:a16="http://schemas.microsoft.com/office/drawing/2014/main" id="{2E5604D4-EBB0-4C4F-BC63-7984E4DE1D57}"/>
                </a:ext>
              </a:extLst>
            </p:cNvPr>
            <p:cNvSpPr/>
            <p:nvPr userDrawn="1"/>
          </p:nvSpPr>
          <p:spPr>
            <a:xfrm>
              <a:off x="3104250" y="3496881"/>
              <a:ext cx="274320" cy="27432"/>
            </a:xfrm>
            <a:prstGeom prst="roundRect">
              <a:avLst>
                <a:gd name="adj" fmla="val 50000"/>
              </a:avLst>
            </a:prstGeom>
            <a:gradFill>
              <a:gsLst>
                <a:gs pos="0">
                  <a:srgbClr val="8A8A8A"/>
                </a:gs>
                <a:gs pos="49000">
                  <a:srgbClr val="8A8A8A"/>
                </a:gs>
                <a:gs pos="50000">
                  <a:srgbClr val="797979"/>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Rounded Corners 81">
              <a:extLst>
                <a:ext uri="{FF2B5EF4-FFF2-40B4-BE49-F238E27FC236}">
                  <a16:creationId xmlns:a16="http://schemas.microsoft.com/office/drawing/2014/main" id="{34BFC6B5-53D1-415D-B56D-0BA4B00B39E3}"/>
                </a:ext>
              </a:extLst>
            </p:cNvPr>
            <p:cNvSpPr/>
            <p:nvPr userDrawn="1"/>
          </p:nvSpPr>
          <p:spPr>
            <a:xfrm>
              <a:off x="3104250" y="4042082"/>
              <a:ext cx="274320" cy="27432"/>
            </a:xfrm>
            <a:prstGeom prst="roundRect">
              <a:avLst>
                <a:gd name="adj" fmla="val 50000"/>
              </a:avLst>
            </a:prstGeom>
            <a:gradFill>
              <a:gsLst>
                <a:gs pos="0">
                  <a:srgbClr val="8A8A8A"/>
                </a:gs>
                <a:gs pos="49000">
                  <a:srgbClr val="8A8A8A"/>
                </a:gs>
                <a:gs pos="50000">
                  <a:srgbClr val="797979"/>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Rounded Corners 82">
              <a:extLst>
                <a:ext uri="{FF2B5EF4-FFF2-40B4-BE49-F238E27FC236}">
                  <a16:creationId xmlns:a16="http://schemas.microsoft.com/office/drawing/2014/main" id="{6A88A3B2-FBE5-40DF-AC6D-2A2D355F17E4}"/>
                </a:ext>
              </a:extLst>
            </p:cNvPr>
            <p:cNvSpPr/>
            <p:nvPr userDrawn="1"/>
          </p:nvSpPr>
          <p:spPr>
            <a:xfrm>
              <a:off x="3101718" y="4292364"/>
              <a:ext cx="274320" cy="27432"/>
            </a:xfrm>
            <a:prstGeom prst="roundRect">
              <a:avLst>
                <a:gd name="adj" fmla="val 50000"/>
              </a:avLst>
            </a:prstGeom>
            <a:gradFill>
              <a:gsLst>
                <a:gs pos="0">
                  <a:srgbClr val="8A8A8A"/>
                </a:gs>
                <a:gs pos="49000">
                  <a:srgbClr val="8A8A8A"/>
                </a:gs>
                <a:gs pos="50000">
                  <a:srgbClr val="797979"/>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4" name="Rectangle 83">
            <a:extLst>
              <a:ext uri="{FF2B5EF4-FFF2-40B4-BE49-F238E27FC236}">
                <a16:creationId xmlns:a16="http://schemas.microsoft.com/office/drawing/2014/main" id="{2C40D312-6FAF-4011-B689-9B7FF058D90D}"/>
              </a:ext>
            </a:extLst>
          </p:cNvPr>
          <p:cNvSpPr/>
          <p:nvPr userDrawn="1"/>
        </p:nvSpPr>
        <p:spPr>
          <a:xfrm>
            <a:off x="2733629" y="3367199"/>
            <a:ext cx="292202" cy="82930"/>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a:extLst>
              <a:ext uri="{FF2B5EF4-FFF2-40B4-BE49-F238E27FC236}">
                <a16:creationId xmlns:a16="http://schemas.microsoft.com/office/drawing/2014/main" id="{D442183B-16F5-432B-B8A0-6D10F51FB239}"/>
              </a:ext>
            </a:extLst>
          </p:cNvPr>
          <p:cNvSpPr/>
          <p:nvPr userDrawn="1"/>
        </p:nvSpPr>
        <p:spPr>
          <a:xfrm>
            <a:off x="2736379" y="4429365"/>
            <a:ext cx="292202" cy="82930"/>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a:extLst>
              <a:ext uri="{FF2B5EF4-FFF2-40B4-BE49-F238E27FC236}">
                <a16:creationId xmlns:a16="http://schemas.microsoft.com/office/drawing/2014/main" id="{D926C5D1-1FDA-489C-9969-E870D28A6FD2}"/>
              </a:ext>
            </a:extLst>
          </p:cNvPr>
          <p:cNvSpPr/>
          <p:nvPr userDrawn="1"/>
        </p:nvSpPr>
        <p:spPr>
          <a:xfrm>
            <a:off x="2733641" y="4352525"/>
            <a:ext cx="292202" cy="46783"/>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Rectangle 86">
            <a:extLst>
              <a:ext uri="{FF2B5EF4-FFF2-40B4-BE49-F238E27FC236}">
                <a16:creationId xmlns:a16="http://schemas.microsoft.com/office/drawing/2014/main" id="{91F393CC-5CCF-4DCA-A6AB-40E3A3457C71}"/>
              </a:ext>
            </a:extLst>
          </p:cNvPr>
          <p:cNvSpPr/>
          <p:nvPr userDrawn="1"/>
        </p:nvSpPr>
        <p:spPr>
          <a:xfrm>
            <a:off x="2732655" y="3483052"/>
            <a:ext cx="292202" cy="46783"/>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Oval 87">
            <a:extLst>
              <a:ext uri="{FF2B5EF4-FFF2-40B4-BE49-F238E27FC236}">
                <a16:creationId xmlns:a16="http://schemas.microsoft.com/office/drawing/2014/main" id="{CEF3CC89-C959-4B39-8388-7BB1562102F6}"/>
              </a:ext>
            </a:extLst>
          </p:cNvPr>
          <p:cNvSpPr/>
          <p:nvPr userDrawn="1"/>
        </p:nvSpPr>
        <p:spPr>
          <a:xfrm>
            <a:off x="2855648" y="3568551"/>
            <a:ext cx="45720" cy="45720"/>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Oval 88">
            <a:extLst>
              <a:ext uri="{FF2B5EF4-FFF2-40B4-BE49-F238E27FC236}">
                <a16:creationId xmlns:a16="http://schemas.microsoft.com/office/drawing/2014/main" id="{E43263C4-A130-49F0-A7D5-4B56496E47E6}"/>
              </a:ext>
            </a:extLst>
          </p:cNvPr>
          <p:cNvSpPr/>
          <p:nvPr userDrawn="1"/>
        </p:nvSpPr>
        <p:spPr>
          <a:xfrm>
            <a:off x="2859620" y="4271093"/>
            <a:ext cx="45720" cy="45720"/>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Rectangle 89">
            <a:extLst>
              <a:ext uri="{FF2B5EF4-FFF2-40B4-BE49-F238E27FC236}">
                <a16:creationId xmlns:a16="http://schemas.microsoft.com/office/drawing/2014/main" id="{68163565-1ED5-4955-B52F-D8979588F7F3}"/>
              </a:ext>
            </a:extLst>
          </p:cNvPr>
          <p:cNvSpPr/>
          <p:nvPr userDrawn="1"/>
        </p:nvSpPr>
        <p:spPr>
          <a:xfrm>
            <a:off x="3526337" y="3056392"/>
            <a:ext cx="378235" cy="82930"/>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Top Corners Rounded 3">
            <a:extLst>
              <a:ext uri="{FF2B5EF4-FFF2-40B4-BE49-F238E27FC236}">
                <a16:creationId xmlns:a16="http://schemas.microsoft.com/office/drawing/2014/main" id="{306853D7-40CD-4B11-ACDE-513AC3D3C5FE}"/>
              </a:ext>
            </a:extLst>
          </p:cNvPr>
          <p:cNvSpPr/>
          <p:nvPr userDrawn="1"/>
        </p:nvSpPr>
        <p:spPr>
          <a:xfrm>
            <a:off x="3523956" y="2863762"/>
            <a:ext cx="380617" cy="195742"/>
          </a:xfrm>
          <a:prstGeom prst="round2SameRect">
            <a:avLst>
              <a:gd name="adj1" fmla="val 10584"/>
              <a:gd name="adj2" fmla="val 0"/>
            </a:avLst>
          </a:prstGeom>
          <a:gradFill>
            <a:gsLst>
              <a:gs pos="0">
                <a:srgbClr val="0073A4"/>
              </a:gs>
              <a:gs pos="50000">
                <a:srgbClr val="005D86"/>
              </a:gs>
              <a:gs pos="49000">
                <a:srgbClr val="0073A4"/>
              </a:gs>
              <a:gs pos="100000">
                <a:srgbClr val="005D86"/>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Top Corners Rounded 90">
            <a:extLst>
              <a:ext uri="{FF2B5EF4-FFF2-40B4-BE49-F238E27FC236}">
                <a16:creationId xmlns:a16="http://schemas.microsoft.com/office/drawing/2014/main" id="{884A3048-D8FC-40A3-9EC5-06DC118EC13C}"/>
              </a:ext>
            </a:extLst>
          </p:cNvPr>
          <p:cNvSpPr/>
          <p:nvPr userDrawn="1"/>
        </p:nvSpPr>
        <p:spPr>
          <a:xfrm rot="10800000">
            <a:off x="3525174" y="4374680"/>
            <a:ext cx="380617" cy="195742"/>
          </a:xfrm>
          <a:prstGeom prst="round2SameRect">
            <a:avLst>
              <a:gd name="adj1" fmla="val 10584"/>
              <a:gd name="adj2" fmla="val 0"/>
            </a:avLst>
          </a:prstGeom>
          <a:gradFill>
            <a:gsLst>
              <a:gs pos="100000">
                <a:srgbClr val="0073A4"/>
              </a:gs>
              <a:gs pos="50000">
                <a:srgbClr val="005D86"/>
              </a:gs>
              <a:gs pos="51000">
                <a:srgbClr val="0073A4"/>
              </a:gs>
              <a:gs pos="0">
                <a:srgbClr val="005D86"/>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Rectangle 91">
            <a:extLst>
              <a:ext uri="{FF2B5EF4-FFF2-40B4-BE49-F238E27FC236}">
                <a16:creationId xmlns:a16="http://schemas.microsoft.com/office/drawing/2014/main" id="{8727BE02-EF8F-4059-9BF9-A7FA3C952326}"/>
              </a:ext>
            </a:extLst>
          </p:cNvPr>
          <p:cNvSpPr/>
          <p:nvPr userDrawn="1"/>
        </p:nvSpPr>
        <p:spPr>
          <a:xfrm>
            <a:off x="3525146" y="4295017"/>
            <a:ext cx="378235" cy="82930"/>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Oval 92">
            <a:extLst>
              <a:ext uri="{FF2B5EF4-FFF2-40B4-BE49-F238E27FC236}">
                <a16:creationId xmlns:a16="http://schemas.microsoft.com/office/drawing/2014/main" id="{69B79BFD-884A-4CD5-B6FD-7CFB951860B7}"/>
              </a:ext>
            </a:extLst>
          </p:cNvPr>
          <p:cNvSpPr/>
          <p:nvPr userDrawn="1"/>
        </p:nvSpPr>
        <p:spPr>
          <a:xfrm>
            <a:off x="3668543" y="3688097"/>
            <a:ext cx="91440" cy="91440"/>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4" name="Straight Connector 93">
            <a:extLst>
              <a:ext uri="{FF2B5EF4-FFF2-40B4-BE49-F238E27FC236}">
                <a16:creationId xmlns:a16="http://schemas.microsoft.com/office/drawing/2014/main" id="{505E04A3-55DC-4DA3-B042-01159D00318F}"/>
              </a:ext>
            </a:extLst>
          </p:cNvPr>
          <p:cNvCxnSpPr/>
          <p:nvPr userDrawn="1"/>
        </p:nvCxnSpPr>
        <p:spPr>
          <a:xfrm>
            <a:off x="576018" y="2430118"/>
            <a:ext cx="3608055" cy="0"/>
          </a:xfrm>
          <a:prstGeom prst="line">
            <a:avLst/>
          </a:prstGeom>
          <a:ln w="22225" cap="rnd">
            <a:solidFill>
              <a:schemeClr val="bg1"/>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863277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ntroduction">
    <p:spTree>
      <p:nvGrpSpPr>
        <p:cNvPr id="1" name=""/>
        <p:cNvGrpSpPr/>
        <p:nvPr/>
      </p:nvGrpSpPr>
      <p:grpSpPr>
        <a:xfrm>
          <a:off x="0" y="0"/>
          <a:ext cx="0" cy="0"/>
          <a:chOff x="0" y="0"/>
          <a:chExt cx="0" cy="0"/>
        </a:xfrm>
      </p:grpSpPr>
      <p:sp>
        <p:nvSpPr>
          <p:cNvPr id="10" name="Folded Corner 9">
            <a:extLst>
              <a:ext uri="{FF2B5EF4-FFF2-40B4-BE49-F238E27FC236}">
                <a16:creationId xmlns:a16="http://schemas.microsoft.com/office/drawing/2014/main" id="{20FC51C5-4D86-BD4F-8C39-885C95E23F9C}"/>
              </a:ext>
            </a:extLst>
          </p:cNvPr>
          <p:cNvSpPr/>
          <p:nvPr userDrawn="1"/>
        </p:nvSpPr>
        <p:spPr>
          <a:xfrm>
            <a:off x="4266614" y="2430116"/>
            <a:ext cx="7458660" cy="4144855"/>
          </a:xfrm>
          <a:prstGeom prst="foldedCorner">
            <a:avLst/>
          </a:prstGeom>
          <a:solidFill>
            <a:schemeClr val="accent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F2BAD66E-F642-E54C-ADD9-43A87E672329}"/>
              </a:ext>
            </a:extLst>
          </p:cNvPr>
          <p:cNvSpPr/>
          <p:nvPr userDrawn="1"/>
        </p:nvSpPr>
        <p:spPr>
          <a:xfrm>
            <a:off x="0" y="0"/>
            <a:ext cx="4830485" cy="6858000"/>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a:extLst>
              <a:ext uri="{FF2B5EF4-FFF2-40B4-BE49-F238E27FC236}">
                <a16:creationId xmlns:a16="http://schemas.microsoft.com/office/drawing/2014/main" id="{51A645A0-5E17-1C46-9F82-8D3688A735C0}"/>
              </a:ext>
            </a:extLst>
          </p:cNvPr>
          <p:cNvCxnSpPr/>
          <p:nvPr userDrawn="1"/>
        </p:nvCxnSpPr>
        <p:spPr>
          <a:xfrm>
            <a:off x="576018" y="2430118"/>
            <a:ext cx="3608055" cy="0"/>
          </a:xfrm>
          <a:prstGeom prst="line">
            <a:avLst/>
          </a:prstGeom>
          <a:ln w="22225" cap="rnd">
            <a:solidFill>
              <a:schemeClr val="bg1"/>
            </a:solidFill>
            <a:round/>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06FFEFB5-47DB-F54A-8F06-68AB2F730EFD}"/>
              </a:ext>
            </a:extLst>
          </p:cNvPr>
          <p:cNvSpPr txBox="1"/>
          <p:nvPr userDrawn="1"/>
        </p:nvSpPr>
        <p:spPr>
          <a:xfrm>
            <a:off x="1578429" y="1817173"/>
            <a:ext cx="2688184" cy="646331"/>
          </a:xfrm>
          <a:prstGeom prst="rect">
            <a:avLst/>
          </a:prstGeom>
          <a:noFill/>
        </p:spPr>
        <p:txBody>
          <a:bodyPr wrap="square" rtlCol="0">
            <a:spAutoFit/>
          </a:bodyPr>
          <a:lstStyle/>
          <a:p>
            <a:pPr algn="r"/>
            <a:r>
              <a:rPr lang="en-US" sz="3600">
                <a:solidFill>
                  <a:schemeClr val="bg1"/>
                </a:solidFill>
                <a:latin typeface="Roboto Light" pitchFamily="2" charset="0"/>
                <a:ea typeface="Roboto Light" pitchFamily="2" charset="0"/>
              </a:rPr>
              <a:t>Introduction</a:t>
            </a:r>
          </a:p>
        </p:txBody>
      </p:sp>
      <p:sp>
        <p:nvSpPr>
          <p:cNvPr id="11" name="Text Placeholder 10">
            <a:extLst>
              <a:ext uri="{FF2B5EF4-FFF2-40B4-BE49-F238E27FC236}">
                <a16:creationId xmlns:a16="http://schemas.microsoft.com/office/drawing/2014/main" id="{85AA9143-0341-4246-B9C8-B222C8E65EB7}"/>
              </a:ext>
            </a:extLst>
          </p:cNvPr>
          <p:cNvSpPr>
            <a:spLocks noGrp="1"/>
          </p:cNvSpPr>
          <p:nvPr>
            <p:ph type="body" sz="quarter" idx="10" hasCustomPrompt="1"/>
          </p:nvPr>
        </p:nvSpPr>
        <p:spPr>
          <a:xfrm>
            <a:off x="4953000" y="2552700"/>
            <a:ext cx="6604000" cy="3238500"/>
          </a:xfrm>
        </p:spPr>
        <p:txBody>
          <a:bodyPr>
            <a:normAutofit/>
          </a:bodyPr>
          <a:lstStyle>
            <a:lvl1pPr>
              <a:defRPr sz="2000" b="0">
                <a:solidFill>
                  <a:schemeClr val="bg1"/>
                </a:solidFill>
                <a:latin typeface="Roboto Light" pitchFamily="2" charset="0"/>
                <a:ea typeface="Roboto Light" pitchFamily="2" charset="0"/>
              </a:defRPr>
            </a:lvl1pPr>
          </a:lstStyle>
          <a:p>
            <a:pPr lvl="0"/>
            <a:r>
              <a:rPr lang="en-US"/>
              <a:t>Insert course introduction</a:t>
            </a:r>
          </a:p>
        </p:txBody>
      </p:sp>
    </p:spTree>
    <p:extLst>
      <p:ext uri="{BB962C8B-B14F-4D97-AF65-F5344CB8AC3E}">
        <p14:creationId xmlns:p14="http://schemas.microsoft.com/office/powerpoint/2010/main" val="9396591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 Section Headin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98930C0-DBA4-F24F-BDCC-B7AE4C62E6EF}"/>
              </a:ext>
            </a:extLst>
          </p:cNvPr>
          <p:cNvSpPr/>
          <p:nvPr userDrawn="1"/>
        </p:nvSpPr>
        <p:spPr>
          <a:xfrm>
            <a:off x="0" y="0"/>
            <a:ext cx="4830485" cy="6858000"/>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Graphic 18" descr="An open book">
            <a:extLst>
              <a:ext uri="{FF2B5EF4-FFF2-40B4-BE49-F238E27FC236}">
                <a16:creationId xmlns:a16="http://schemas.microsoft.com/office/drawing/2014/main" id="{77F7A3C2-B253-A849-8FF6-5DF367A4F610}"/>
              </a:ext>
            </a:extLst>
          </p:cNvPr>
          <p:cNvPicPr>
            <a:picLocks noChangeAspect="1"/>
          </p:cNvPicPr>
          <p:nvPr userDrawn="1"/>
        </p:nvPicPr>
        <p:blipFill rotWithShape="1">
          <a:blip r:embed="rId2" cstate="screen">
            <a:extLst>
              <a:ext uri="{28A0092B-C50C-407E-A947-70E740481C1C}">
                <a14:useLocalDpi xmlns:a14="http://schemas.microsoft.com/office/drawing/2010/main" val="0"/>
              </a:ext>
              <a:ext uri="{96DAC541-7B7A-43D3-8B79-37D633B846F1}">
                <asvg:svgBlip xmlns:asvg="http://schemas.microsoft.com/office/drawing/2016/SVG/main" r:embed="rId3"/>
              </a:ext>
            </a:extLst>
          </a:blip>
          <a:srcRect l="11443" t="21684" r="11508" b="25219"/>
          <a:stretch/>
        </p:blipFill>
        <p:spPr>
          <a:xfrm>
            <a:off x="576018" y="2711506"/>
            <a:ext cx="3608055" cy="2486420"/>
          </a:xfrm>
          <a:prstGeom prst="rect">
            <a:avLst/>
          </a:prstGeom>
        </p:spPr>
      </p:pic>
      <p:sp>
        <p:nvSpPr>
          <p:cNvPr id="60" name="Title 59">
            <a:extLst>
              <a:ext uri="{FF2B5EF4-FFF2-40B4-BE49-F238E27FC236}">
                <a16:creationId xmlns:a16="http://schemas.microsoft.com/office/drawing/2014/main" id="{65BF9191-B770-9443-9CA1-00205EF81222}"/>
              </a:ext>
            </a:extLst>
          </p:cNvPr>
          <p:cNvSpPr>
            <a:spLocks noGrp="1"/>
          </p:cNvSpPr>
          <p:nvPr>
            <p:ph type="title" hasCustomPrompt="1"/>
          </p:nvPr>
        </p:nvSpPr>
        <p:spPr>
          <a:xfrm>
            <a:off x="576018" y="365125"/>
            <a:ext cx="3608055" cy="2049283"/>
          </a:xfrm>
        </p:spPr>
        <p:txBody>
          <a:bodyPr anchor="b" anchorCtr="0">
            <a:normAutofit/>
          </a:bodyPr>
          <a:lstStyle>
            <a:lvl1pPr algn="r">
              <a:defRPr sz="3600">
                <a:solidFill>
                  <a:schemeClr val="bg1"/>
                </a:solidFill>
              </a:defRPr>
            </a:lvl1pPr>
          </a:lstStyle>
          <a:p>
            <a:r>
              <a:rPr lang="en-US"/>
              <a:t>Section Heading</a:t>
            </a:r>
          </a:p>
        </p:txBody>
      </p:sp>
      <p:cxnSp>
        <p:nvCxnSpPr>
          <p:cNvPr id="5" name="Straight Connector 4">
            <a:extLst>
              <a:ext uri="{FF2B5EF4-FFF2-40B4-BE49-F238E27FC236}">
                <a16:creationId xmlns:a16="http://schemas.microsoft.com/office/drawing/2014/main" id="{4CB162B1-D5A5-478D-BF05-E588C332A664}"/>
              </a:ext>
            </a:extLst>
          </p:cNvPr>
          <p:cNvCxnSpPr/>
          <p:nvPr userDrawn="1"/>
        </p:nvCxnSpPr>
        <p:spPr>
          <a:xfrm>
            <a:off x="576018" y="2430118"/>
            <a:ext cx="3608055" cy="0"/>
          </a:xfrm>
          <a:prstGeom prst="line">
            <a:avLst/>
          </a:prstGeom>
          <a:ln w="22225" cap="rnd">
            <a:solidFill>
              <a:schemeClr val="bg1"/>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43528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 Text Only">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C33DE98-2845-1044-94BE-E39D6DD69C04}"/>
              </a:ext>
            </a:extLst>
          </p:cNvPr>
          <p:cNvSpPr/>
          <p:nvPr userDrawn="1"/>
        </p:nvSpPr>
        <p:spPr>
          <a:xfrm>
            <a:off x="0" y="0"/>
            <a:ext cx="12192000" cy="491319"/>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 Placeholder 7">
            <a:extLst>
              <a:ext uri="{FF2B5EF4-FFF2-40B4-BE49-F238E27FC236}">
                <a16:creationId xmlns:a16="http://schemas.microsoft.com/office/drawing/2014/main" id="{B6A0DB32-A4DB-5F49-B2C8-D213E6965146}"/>
              </a:ext>
            </a:extLst>
          </p:cNvPr>
          <p:cNvSpPr>
            <a:spLocks noGrp="1"/>
          </p:cNvSpPr>
          <p:nvPr>
            <p:ph type="body" sz="quarter" idx="10" hasCustomPrompt="1"/>
          </p:nvPr>
        </p:nvSpPr>
        <p:spPr>
          <a:xfrm>
            <a:off x="545910" y="0"/>
            <a:ext cx="11082528" cy="490538"/>
          </a:xfrm>
        </p:spPr>
        <p:txBody>
          <a:bodyPr anchor="ctr" anchorCtr="0">
            <a:normAutofit/>
          </a:bodyPr>
          <a:lstStyle>
            <a:lvl1pPr marL="0" indent="0">
              <a:buNone/>
              <a:defRPr sz="2400" b="1">
                <a:solidFill>
                  <a:schemeClr val="bg1"/>
                </a:solidFill>
              </a:defRPr>
            </a:lvl1pPr>
          </a:lstStyle>
          <a:p>
            <a:pPr lvl="0"/>
            <a:r>
              <a:rPr lang="en-US"/>
              <a:t>Slide Heading</a:t>
            </a:r>
          </a:p>
        </p:txBody>
      </p:sp>
      <p:sp>
        <p:nvSpPr>
          <p:cNvPr id="10" name="Text Placeholder 9">
            <a:extLst>
              <a:ext uri="{FF2B5EF4-FFF2-40B4-BE49-F238E27FC236}">
                <a16:creationId xmlns:a16="http://schemas.microsoft.com/office/drawing/2014/main" id="{7D987522-D0B7-A646-BB75-9D65E8B2DE06}"/>
              </a:ext>
            </a:extLst>
          </p:cNvPr>
          <p:cNvSpPr>
            <a:spLocks noGrp="1"/>
          </p:cNvSpPr>
          <p:nvPr>
            <p:ph type="body" sz="quarter" idx="11" hasCustomPrompt="1"/>
          </p:nvPr>
        </p:nvSpPr>
        <p:spPr>
          <a:xfrm>
            <a:off x="545910" y="982639"/>
            <a:ext cx="11082528" cy="5199797"/>
          </a:xfrm>
        </p:spPr>
        <p:txBody>
          <a:bodyPr/>
          <a:lstStyle>
            <a:lvl1pPr>
              <a:defRPr/>
            </a:lvl1pPr>
          </a:lstStyle>
          <a:p>
            <a:pPr lvl="0"/>
            <a:r>
              <a:rPr lang="en-US"/>
              <a:t>First level</a:t>
            </a:r>
          </a:p>
          <a:p>
            <a:pPr lvl="1"/>
            <a:r>
              <a:rPr lang="en-US"/>
              <a:t>Second level</a:t>
            </a:r>
          </a:p>
          <a:p>
            <a:pPr lvl="2"/>
            <a:r>
              <a:rPr lang="en-US"/>
              <a:t>Third level</a:t>
            </a:r>
          </a:p>
        </p:txBody>
      </p:sp>
    </p:spTree>
    <p:extLst>
      <p:ext uri="{BB962C8B-B14F-4D97-AF65-F5344CB8AC3E}">
        <p14:creationId xmlns:p14="http://schemas.microsoft.com/office/powerpoint/2010/main" val="8233728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 2/2 Text/Imag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297FB690-0247-5241-AB0E-FFF56CA071ED}"/>
              </a:ext>
            </a:extLst>
          </p:cNvPr>
          <p:cNvSpPr/>
          <p:nvPr userDrawn="1"/>
        </p:nvSpPr>
        <p:spPr>
          <a:xfrm>
            <a:off x="0" y="0"/>
            <a:ext cx="12192000" cy="491319"/>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 Placeholder 7">
            <a:extLst>
              <a:ext uri="{FF2B5EF4-FFF2-40B4-BE49-F238E27FC236}">
                <a16:creationId xmlns:a16="http://schemas.microsoft.com/office/drawing/2014/main" id="{6B497840-FB03-F54B-B5AE-36BDB9714B57}"/>
              </a:ext>
            </a:extLst>
          </p:cNvPr>
          <p:cNvSpPr>
            <a:spLocks noGrp="1"/>
          </p:cNvSpPr>
          <p:nvPr>
            <p:ph type="body" sz="quarter" idx="10" hasCustomPrompt="1"/>
          </p:nvPr>
        </p:nvSpPr>
        <p:spPr>
          <a:xfrm>
            <a:off x="545910" y="0"/>
            <a:ext cx="11082528" cy="490538"/>
          </a:xfrm>
        </p:spPr>
        <p:txBody>
          <a:bodyPr anchor="ctr" anchorCtr="0">
            <a:normAutofit/>
          </a:bodyPr>
          <a:lstStyle>
            <a:lvl1pPr marL="0" indent="0">
              <a:buNone/>
              <a:defRPr sz="2400" b="1">
                <a:solidFill>
                  <a:schemeClr val="bg1"/>
                </a:solidFill>
              </a:defRPr>
            </a:lvl1pPr>
          </a:lstStyle>
          <a:p>
            <a:pPr lvl="0"/>
            <a:r>
              <a:rPr lang="en-US"/>
              <a:t>Slide Heading</a:t>
            </a:r>
          </a:p>
        </p:txBody>
      </p:sp>
      <p:sp>
        <p:nvSpPr>
          <p:cNvPr id="8" name="Text Placeholder 9">
            <a:extLst>
              <a:ext uri="{FF2B5EF4-FFF2-40B4-BE49-F238E27FC236}">
                <a16:creationId xmlns:a16="http://schemas.microsoft.com/office/drawing/2014/main" id="{90E79EB0-37B0-644D-B33D-66BAD4496432}"/>
              </a:ext>
            </a:extLst>
          </p:cNvPr>
          <p:cNvSpPr>
            <a:spLocks noGrp="1"/>
          </p:cNvSpPr>
          <p:nvPr>
            <p:ph type="body" sz="quarter" idx="11" hasCustomPrompt="1"/>
          </p:nvPr>
        </p:nvSpPr>
        <p:spPr>
          <a:xfrm>
            <a:off x="545910" y="982639"/>
            <a:ext cx="5431809" cy="5199797"/>
          </a:xfrm>
        </p:spPr>
        <p:txBody>
          <a:bodyPr/>
          <a:lstStyle>
            <a:lvl1pPr>
              <a:defRPr/>
            </a:lvl1pPr>
          </a:lstStyle>
          <a:p>
            <a:pPr lvl="0"/>
            <a:r>
              <a:rPr lang="en-US"/>
              <a:t>First level</a:t>
            </a:r>
          </a:p>
          <a:p>
            <a:pPr lvl="1"/>
            <a:r>
              <a:rPr lang="en-US"/>
              <a:t>Second level</a:t>
            </a:r>
          </a:p>
          <a:p>
            <a:pPr lvl="2"/>
            <a:r>
              <a:rPr lang="en-US"/>
              <a:t>Third level</a:t>
            </a:r>
          </a:p>
        </p:txBody>
      </p:sp>
      <p:sp>
        <p:nvSpPr>
          <p:cNvPr id="10" name="Picture Placeholder 9">
            <a:extLst>
              <a:ext uri="{FF2B5EF4-FFF2-40B4-BE49-F238E27FC236}">
                <a16:creationId xmlns:a16="http://schemas.microsoft.com/office/drawing/2014/main" id="{C954AA6A-6FAB-B248-8A69-84916B4E5F67}"/>
              </a:ext>
            </a:extLst>
          </p:cNvPr>
          <p:cNvSpPr>
            <a:spLocks noGrp="1"/>
          </p:cNvSpPr>
          <p:nvPr>
            <p:ph type="pic" sz="quarter" idx="12"/>
          </p:nvPr>
        </p:nvSpPr>
        <p:spPr>
          <a:xfrm>
            <a:off x="6214284" y="982638"/>
            <a:ext cx="5414154" cy="5199797"/>
          </a:xfrm>
        </p:spPr>
        <p:txBody>
          <a:bodyPr/>
          <a:lstStyle/>
          <a:p>
            <a:endParaRPr lang="en-US"/>
          </a:p>
        </p:txBody>
      </p:sp>
    </p:spTree>
    <p:extLst>
      <p:ext uri="{BB962C8B-B14F-4D97-AF65-F5344CB8AC3E}">
        <p14:creationId xmlns:p14="http://schemas.microsoft.com/office/powerpoint/2010/main" val="20972396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7. 2/2 Text/Char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297FB690-0247-5241-AB0E-FFF56CA071ED}"/>
              </a:ext>
            </a:extLst>
          </p:cNvPr>
          <p:cNvSpPr/>
          <p:nvPr userDrawn="1"/>
        </p:nvSpPr>
        <p:spPr>
          <a:xfrm>
            <a:off x="0" y="0"/>
            <a:ext cx="12192000" cy="491319"/>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 Placeholder 7">
            <a:extLst>
              <a:ext uri="{FF2B5EF4-FFF2-40B4-BE49-F238E27FC236}">
                <a16:creationId xmlns:a16="http://schemas.microsoft.com/office/drawing/2014/main" id="{6B497840-FB03-F54B-B5AE-36BDB9714B57}"/>
              </a:ext>
            </a:extLst>
          </p:cNvPr>
          <p:cNvSpPr>
            <a:spLocks noGrp="1"/>
          </p:cNvSpPr>
          <p:nvPr>
            <p:ph type="body" sz="quarter" idx="10" hasCustomPrompt="1"/>
          </p:nvPr>
        </p:nvSpPr>
        <p:spPr>
          <a:xfrm>
            <a:off x="545910" y="0"/>
            <a:ext cx="11082528" cy="490538"/>
          </a:xfrm>
        </p:spPr>
        <p:txBody>
          <a:bodyPr anchor="ctr" anchorCtr="0">
            <a:normAutofit/>
          </a:bodyPr>
          <a:lstStyle>
            <a:lvl1pPr marL="0" indent="0">
              <a:buNone/>
              <a:defRPr sz="2400" b="1">
                <a:solidFill>
                  <a:schemeClr val="bg1"/>
                </a:solidFill>
              </a:defRPr>
            </a:lvl1pPr>
          </a:lstStyle>
          <a:p>
            <a:pPr lvl="0"/>
            <a:r>
              <a:rPr lang="en-US"/>
              <a:t>Slide Heading</a:t>
            </a:r>
          </a:p>
        </p:txBody>
      </p:sp>
      <p:sp>
        <p:nvSpPr>
          <p:cNvPr id="8" name="Text Placeholder 9">
            <a:extLst>
              <a:ext uri="{FF2B5EF4-FFF2-40B4-BE49-F238E27FC236}">
                <a16:creationId xmlns:a16="http://schemas.microsoft.com/office/drawing/2014/main" id="{90E79EB0-37B0-644D-B33D-66BAD4496432}"/>
              </a:ext>
            </a:extLst>
          </p:cNvPr>
          <p:cNvSpPr>
            <a:spLocks noGrp="1"/>
          </p:cNvSpPr>
          <p:nvPr>
            <p:ph type="body" sz="quarter" idx="11" hasCustomPrompt="1"/>
          </p:nvPr>
        </p:nvSpPr>
        <p:spPr>
          <a:xfrm>
            <a:off x="545910" y="982639"/>
            <a:ext cx="5431809" cy="5199797"/>
          </a:xfrm>
        </p:spPr>
        <p:txBody>
          <a:bodyPr/>
          <a:lstStyle>
            <a:lvl1pPr>
              <a:defRPr/>
            </a:lvl1pPr>
          </a:lstStyle>
          <a:p>
            <a:pPr lvl="0"/>
            <a:r>
              <a:rPr lang="en-US"/>
              <a:t>First level</a:t>
            </a:r>
          </a:p>
          <a:p>
            <a:pPr lvl="1"/>
            <a:r>
              <a:rPr lang="en-US"/>
              <a:t>Second level</a:t>
            </a:r>
          </a:p>
          <a:p>
            <a:pPr lvl="2"/>
            <a:r>
              <a:rPr lang="en-US"/>
              <a:t>Third level</a:t>
            </a:r>
          </a:p>
        </p:txBody>
      </p:sp>
      <p:sp>
        <p:nvSpPr>
          <p:cNvPr id="3" name="Chart Placeholder 2">
            <a:extLst>
              <a:ext uri="{FF2B5EF4-FFF2-40B4-BE49-F238E27FC236}">
                <a16:creationId xmlns:a16="http://schemas.microsoft.com/office/drawing/2014/main" id="{086A2FCE-D418-4631-8F9F-B7E13B45FC32}"/>
              </a:ext>
            </a:extLst>
          </p:cNvPr>
          <p:cNvSpPr>
            <a:spLocks noGrp="1"/>
          </p:cNvSpPr>
          <p:nvPr>
            <p:ph type="chart" sz="quarter" idx="12"/>
          </p:nvPr>
        </p:nvSpPr>
        <p:spPr>
          <a:xfrm>
            <a:off x="6214283" y="981928"/>
            <a:ext cx="5414155" cy="5199797"/>
          </a:xfrm>
        </p:spPr>
        <p:txBody>
          <a:bodyPr/>
          <a:lstStyle/>
          <a:p>
            <a:endParaRPr lang="en-US"/>
          </a:p>
        </p:txBody>
      </p:sp>
    </p:spTree>
    <p:extLst>
      <p:ext uri="{BB962C8B-B14F-4D97-AF65-F5344CB8AC3E}">
        <p14:creationId xmlns:p14="http://schemas.microsoft.com/office/powerpoint/2010/main" val="42117657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8. 3/3 Tex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ABDDB292-5D33-8848-8CA3-7B896CAE5623}"/>
              </a:ext>
            </a:extLst>
          </p:cNvPr>
          <p:cNvSpPr/>
          <p:nvPr userDrawn="1"/>
        </p:nvSpPr>
        <p:spPr>
          <a:xfrm>
            <a:off x="0" y="0"/>
            <a:ext cx="12192000" cy="491319"/>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 Placeholder 7">
            <a:extLst>
              <a:ext uri="{FF2B5EF4-FFF2-40B4-BE49-F238E27FC236}">
                <a16:creationId xmlns:a16="http://schemas.microsoft.com/office/drawing/2014/main" id="{8E387572-2912-9242-BA25-E3ACA344F037}"/>
              </a:ext>
            </a:extLst>
          </p:cNvPr>
          <p:cNvSpPr>
            <a:spLocks noGrp="1"/>
          </p:cNvSpPr>
          <p:nvPr>
            <p:ph type="body" sz="quarter" idx="10" hasCustomPrompt="1"/>
          </p:nvPr>
        </p:nvSpPr>
        <p:spPr>
          <a:xfrm>
            <a:off x="545910" y="0"/>
            <a:ext cx="11082528" cy="490538"/>
          </a:xfrm>
        </p:spPr>
        <p:txBody>
          <a:bodyPr anchor="ctr" anchorCtr="0">
            <a:normAutofit/>
          </a:bodyPr>
          <a:lstStyle>
            <a:lvl1pPr marL="0" indent="0">
              <a:buNone/>
              <a:defRPr sz="2400" b="1">
                <a:solidFill>
                  <a:schemeClr val="bg1"/>
                </a:solidFill>
              </a:defRPr>
            </a:lvl1pPr>
          </a:lstStyle>
          <a:p>
            <a:pPr lvl="0"/>
            <a:r>
              <a:rPr lang="en-US"/>
              <a:t>Slide Heading</a:t>
            </a:r>
          </a:p>
        </p:txBody>
      </p:sp>
      <p:sp>
        <p:nvSpPr>
          <p:cNvPr id="8" name="Text Placeholder 9">
            <a:extLst>
              <a:ext uri="{FF2B5EF4-FFF2-40B4-BE49-F238E27FC236}">
                <a16:creationId xmlns:a16="http://schemas.microsoft.com/office/drawing/2014/main" id="{3B5D4613-04C0-0E47-A831-194B60882708}"/>
              </a:ext>
            </a:extLst>
          </p:cNvPr>
          <p:cNvSpPr>
            <a:spLocks noGrp="1"/>
          </p:cNvSpPr>
          <p:nvPr>
            <p:ph type="body" sz="quarter" idx="11" hasCustomPrompt="1"/>
          </p:nvPr>
        </p:nvSpPr>
        <p:spPr>
          <a:xfrm>
            <a:off x="545911" y="982639"/>
            <a:ext cx="3575714" cy="5199797"/>
          </a:xfrm>
        </p:spPr>
        <p:txBody>
          <a:bodyPr/>
          <a:lstStyle>
            <a:lvl1pPr>
              <a:defRPr/>
            </a:lvl1pPr>
          </a:lstStyle>
          <a:p>
            <a:pPr lvl="0"/>
            <a:r>
              <a:rPr lang="en-US"/>
              <a:t>First level</a:t>
            </a:r>
          </a:p>
          <a:p>
            <a:pPr lvl="1"/>
            <a:r>
              <a:rPr lang="en-US"/>
              <a:t>Second level</a:t>
            </a:r>
          </a:p>
          <a:p>
            <a:pPr lvl="2"/>
            <a:r>
              <a:rPr lang="en-US"/>
              <a:t>Third level</a:t>
            </a:r>
          </a:p>
        </p:txBody>
      </p:sp>
      <p:sp>
        <p:nvSpPr>
          <p:cNvPr id="10" name="Text Placeholder 9">
            <a:extLst>
              <a:ext uri="{FF2B5EF4-FFF2-40B4-BE49-F238E27FC236}">
                <a16:creationId xmlns:a16="http://schemas.microsoft.com/office/drawing/2014/main" id="{41A02B96-7CF0-9046-AE45-5B2500F18FB5}"/>
              </a:ext>
            </a:extLst>
          </p:cNvPr>
          <p:cNvSpPr>
            <a:spLocks noGrp="1"/>
          </p:cNvSpPr>
          <p:nvPr>
            <p:ph type="body" sz="quarter" idx="12" hasCustomPrompt="1"/>
          </p:nvPr>
        </p:nvSpPr>
        <p:spPr>
          <a:xfrm>
            <a:off x="4299317" y="982639"/>
            <a:ext cx="3575714" cy="5199797"/>
          </a:xfrm>
        </p:spPr>
        <p:txBody>
          <a:bodyPr/>
          <a:lstStyle>
            <a:lvl1pPr>
              <a:defRPr/>
            </a:lvl1pPr>
          </a:lstStyle>
          <a:p>
            <a:pPr lvl="0"/>
            <a:r>
              <a:rPr lang="en-US"/>
              <a:t>First level</a:t>
            </a:r>
          </a:p>
          <a:p>
            <a:pPr lvl="1"/>
            <a:r>
              <a:rPr lang="en-US"/>
              <a:t>Second level</a:t>
            </a:r>
          </a:p>
          <a:p>
            <a:pPr lvl="2"/>
            <a:r>
              <a:rPr lang="en-US"/>
              <a:t>Third level</a:t>
            </a:r>
          </a:p>
        </p:txBody>
      </p:sp>
      <p:sp>
        <p:nvSpPr>
          <p:cNvPr id="11" name="Text Placeholder 9">
            <a:extLst>
              <a:ext uri="{FF2B5EF4-FFF2-40B4-BE49-F238E27FC236}">
                <a16:creationId xmlns:a16="http://schemas.microsoft.com/office/drawing/2014/main" id="{61675378-83E0-BA4D-88A4-31B4FD510C67}"/>
              </a:ext>
            </a:extLst>
          </p:cNvPr>
          <p:cNvSpPr>
            <a:spLocks noGrp="1"/>
          </p:cNvSpPr>
          <p:nvPr>
            <p:ph type="body" sz="quarter" idx="13" hasCustomPrompt="1"/>
          </p:nvPr>
        </p:nvSpPr>
        <p:spPr>
          <a:xfrm>
            <a:off x="8052724" y="982639"/>
            <a:ext cx="3575714" cy="5199797"/>
          </a:xfrm>
        </p:spPr>
        <p:txBody>
          <a:bodyPr/>
          <a:lstStyle>
            <a:lvl1pPr>
              <a:defRPr/>
            </a:lvl1pPr>
          </a:lstStyle>
          <a:p>
            <a:pPr lvl="0"/>
            <a:r>
              <a:rPr lang="en-US"/>
              <a:t>First level</a:t>
            </a:r>
          </a:p>
          <a:p>
            <a:pPr lvl="1"/>
            <a:r>
              <a:rPr lang="en-US"/>
              <a:t>Second level</a:t>
            </a:r>
          </a:p>
          <a:p>
            <a:pPr lvl="2"/>
            <a:r>
              <a:rPr lang="en-US"/>
              <a:t>Third level</a:t>
            </a:r>
          </a:p>
        </p:txBody>
      </p:sp>
    </p:spTree>
    <p:extLst>
      <p:ext uri="{BB962C8B-B14F-4D97-AF65-F5344CB8AC3E}">
        <p14:creationId xmlns:p14="http://schemas.microsoft.com/office/powerpoint/2010/main" val="19895046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9EDEB5D-E905-DA41-B0AD-59E491315319}"/>
              </a:ext>
            </a:extLst>
          </p:cNvPr>
          <p:cNvSpPr>
            <a:spLocks noGrp="1"/>
          </p:cNvSpPr>
          <p:nvPr>
            <p:ph type="title"/>
          </p:nvPr>
        </p:nvSpPr>
        <p:spPr>
          <a:xfrm>
            <a:off x="838200" y="365125"/>
            <a:ext cx="10515600" cy="440093"/>
          </a:xfrm>
          <a:prstGeom prst="rect">
            <a:avLst/>
          </a:prstGeom>
        </p:spPr>
        <p:txBody>
          <a:bodyPr vert="horz" lIns="0" tIns="0" rIns="0" bIns="0" rtlCol="0" anchor="ctr">
            <a:normAutofit/>
          </a:bodyPr>
          <a:lstStyle/>
          <a:p>
            <a:r>
              <a:rPr lang="en-US"/>
              <a:t>Heading</a:t>
            </a:r>
          </a:p>
        </p:txBody>
      </p:sp>
      <p:sp>
        <p:nvSpPr>
          <p:cNvPr id="3" name="Text Placeholder 2">
            <a:extLst>
              <a:ext uri="{FF2B5EF4-FFF2-40B4-BE49-F238E27FC236}">
                <a16:creationId xmlns:a16="http://schemas.microsoft.com/office/drawing/2014/main" id="{71AF9782-CEB4-8649-9242-1E3FEE568ED5}"/>
              </a:ext>
            </a:extLst>
          </p:cNvPr>
          <p:cNvSpPr>
            <a:spLocks noGrp="1"/>
          </p:cNvSpPr>
          <p:nvPr>
            <p:ph type="body" idx="1"/>
          </p:nvPr>
        </p:nvSpPr>
        <p:spPr>
          <a:xfrm>
            <a:off x="838200" y="982639"/>
            <a:ext cx="10515600" cy="5194324"/>
          </a:xfrm>
          <a:prstGeom prst="rect">
            <a:avLst/>
          </a:prstGeom>
        </p:spPr>
        <p:txBody>
          <a:bodyPr vert="horz" lIns="0" tIns="0" rIns="0" bIns="0" rtlCol="0">
            <a:normAutofit/>
          </a:bodyPr>
          <a:lstStyle/>
          <a:p>
            <a:pPr lvl="0"/>
            <a:r>
              <a:rPr lang="en-US"/>
              <a:t>First level</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F59093A1-3753-FE4B-AAE1-82867F40DE29}"/>
              </a:ext>
            </a:extLst>
          </p:cNvPr>
          <p:cNvSpPr>
            <a:spLocks noGrp="1"/>
          </p:cNvSpPr>
          <p:nvPr>
            <p:ph type="sldNum" sz="quarter" idx="4"/>
          </p:nvPr>
        </p:nvSpPr>
        <p:spPr>
          <a:xfrm>
            <a:off x="11353800" y="6492875"/>
            <a:ext cx="838200" cy="365125"/>
          </a:xfrm>
          <a:prstGeom prst="rect">
            <a:avLst/>
          </a:prstGeom>
        </p:spPr>
        <p:txBody>
          <a:bodyPr vert="horz" lIns="91440" tIns="45720" rIns="91440" bIns="45720" rtlCol="0" anchor="b" anchorCtr="0"/>
          <a:lstStyle>
            <a:lvl1pPr algn="r">
              <a:defRPr sz="1200">
                <a:solidFill>
                  <a:schemeClr val="tx1">
                    <a:tint val="75000"/>
                  </a:schemeClr>
                </a:solidFill>
              </a:defRPr>
            </a:lvl1pPr>
          </a:lstStyle>
          <a:p>
            <a:pPr algn="r"/>
            <a:fld id="{88BBD975-1D71-234B-AB99-C86F7A98C2B7}" type="slidenum">
              <a:rPr lang="en-US" smtClean="0"/>
              <a:pPr algn="r"/>
              <a:t>‹#›</a:t>
            </a:fld>
            <a:endParaRPr lang="en-US"/>
          </a:p>
        </p:txBody>
      </p:sp>
    </p:spTree>
    <p:extLst>
      <p:ext uri="{BB962C8B-B14F-4D97-AF65-F5344CB8AC3E}">
        <p14:creationId xmlns:p14="http://schemas.microsoft.com/office/powerpoint/2010/main" val="25383907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61" r:id="rId4"/>
    <p:sldLayoutId id="2147483658" r:id="rId5"/>
    <p:sldLayoutId id="2147483651" r:id="rId6"/>
    <p:sldLayoutId id="2147483652" r:id="rId7"/>
    <p:sldLayoutId id="2147483659" r:id="rId8"/>
    <p:sldLayoutId id="2147483653" r:id="rId9"/>
    <p:sldLayoutId id="2147483654" r:id="rId10"/>
    <p:sldLayoutId id="2147483657" r:id="rId11"/>
    <p:sldLayoutId id="2147483656" r:id="rId12"/>
    <p:sldLayoutId id="2147483655" r:id="rId13"/>
  </p:sldLayoutIdLst>
  <p:txStyles>
    <p:titleStyle>
      <a:lvl1pPr algn="l" defTabSz="914400" rtl="0" eaLnBrk="1" latinLnBrk="0" hangingPunct="1">
        <a:lnSpc>
          <a:spcPct val="90000"/>
        </a:lnSpc>
        <a:spcBef>
          <a:spcPct val="0"/>
        </a:spcBef>
        <a:buNone/>
        <a:defRPr sz="2400" kern="1200">
          <a:solidFill>
            <a:srgbClr val="515458"/>
          </a:solidFill>
          <a:latin typeface="Roboto Light" pitchFamily="2" charset="0"/>
          <a:ea typeface="Roboto Light" pitchFamily="2" charset="0"/>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9.sv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8" Type="http://schemas.openxmlformats.org/officeDocument/2006/relationships/image" Target="../media/image15.sv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image" Target="../media/image13.svg"/><Relationship Id="rId5" Type="http://schemas.openxmlformats.org/officeDocument/2006/relationships/image" Target="../media/image12.png"/><Relationship Id="rId10" Type="http://schemas.openxmlformats.org/officeDocument/2006/relationships/image" Target="../media/image17.svg"/><Relationship Id="rId4" Type="http://schemas.openxmlformats.org/officeDocument/2006/relationships/image" Target="../media/image11.svg"/><Relationship Id="rId9" Type="http://schemas.openxmlformats.org/officeDocument/2006/relationships/image" Target="../media/image1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hyperlink" Target="https://knowledge.nyserda.ny.gov/display/EDL/Creating+a+Salesforce+Account" TargetMode="External"/><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16.xml.rels><?xml version="1.0" encoding="UTF-8" standalone="yes"?>
<Relationships xmlns="http://schemas.openxmlformats.org/package/2006/relationships"><Relationship Id="rId2" Type="http://schemas.openxmlformats.org/officeDocument/2006/relationships/hyperlink" Target="https://knowledge.nyserda.ny.gov/pages/viewpage.action?pageId=81855392" TargetMode="Externa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hyperlink" Target="http://nyserda.ny.gov/ahp-empower" TargetMode="Externa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22.png"/></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hyperlink" Target="https://www.pseg.com/?item=%2fpage.cfm%2fefficiency&amp;user=extranet%5cAnonymous&amp;site=LIPublic" TargetMode="External"/><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comments" Target="../comments/comment1.xml"/><Relationship Id="rId5" Type="http://schemas.openxmlformats.org/officeDocument/2006/relationships/image" Target="../media/image26.png"/><Relationship Id="rId4" Type="http://schemas.openxmlformats.org/officeDocument/2006/relationships/hyperlink" Target="https://www.nationalgridus.com/Long-Island-NY-Home/Energy-Saving-Programs/Income-Eligible-Program" TargetMode="Externa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30.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3" Type="http://schemas.openxmlformats.org/officeDocument/2006/relationships/comments" Target="../comments/comment2.xml"/><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1.xml"/><Relationship Id="rId1" Type="http://schemas.openxmlformats.org/officeDocument/2006/relationships/slideLayout" Target="../slideLayouts/slideLayout6.xml"/><Relationship Id="rId4" Type="http://schemas.openxmlformats.org/officeDocument/2006/relationships/image" Target="../media/image32.sv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3" Type="http://schemas.openxmlformats.org/officeDocument/2006/relationships/hyperlink" Target="https://www.nyserda.ny.gov/All-Programs/Programs/Become-a-Contractor/Become-a-Loan-offering-Contractor/Resources-for-Participating-Contractors" TargetMode="External"/><Relationship Id="rId2" Type="http://schemas.openxmlformats.org/officeDocument/2006/relationships/notesSlide" Target="../notesSlides/notesSlide22.xml"/><Relationship Id="rId1" Type="http://schemas.openxmlformats.org/officeDocument/2006/relationships/slideLayout" Target="../slideLayouts/slideLayout6.xml"/><Relationship Id="rId4" Type="http://schemas.openxmlformats.org/officeDocument/2006/relationships/hyperlink" Target="mailto:EPS@EnergyFinanceSolutions.com" TargetMode="Externa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5.xml"/><Relationship Id="rId1" Type="http://schemas.openxmlformats.org/officeDocument/2006/relationships/slideLayout" Target="../slideLayouts/slideLayout6.xml"/><Relationship Id="rId5" Type="http://schemas.openxmlformats.org/officeDocument/2006/relationships/image" Target="../media/image35.png"/><Relationship Id="rId4" Type="http://schemas.openxmlformats.org/officeDocument/2006/relationships/image" Target="../media/image34.png"/></Relationships>
</file>

<file path=ppt/slides/_rels/slide41.xml.rels><?xml version="1.0" encoding="UTF-8" standalone="yes"?>
<Relationships xmlns="http://schemas.openxmlformats.org/package/2006/relationships"><Relationship Id="rId3" Type="http://schemas.openxmlformats.org/officeDocument/2006/relationships/hyperlink" Target="mailto:Erik.Gilbert@nyserda.ny.gov" TargetMode="External"/><Relationship Id="rId2" Type="http://schemas.openxmlformats.org/officeDocument/2006/relationships/notesSlide" Target="../notesSlides/notesSlide26.xml"/><Relationship Id="rId1" Type="http://schemas.openxmlformats.org/officeDocument/2006/relationships/slideLayout" Target="../slideLayouts/slideLayout6.xml"/><Relationship Id="rId4" Type="http://schemas.openxmlformats.org/officeDocument/2006/relationships/image" Target="../media/image36.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3" Type="http://schemas.openxmlformats.org/officeDocument/2006/relationships/hyperlink" Target="mailto:support.residential@nyserda.ny.gov" TargetMode="External"/><Relationship Id="rId2" Type="http://schemas.openxmlformats.org/officeDocument/2006/relationships/hyperlink" Target="https://nyserdany.webex.com/nyserdany/onstage/g.php?MTID=e0c99e0a10509d11f0b5388bd3b677ce4" TargetMode="External"/><Relationship Id="rId1" Type="http://schemas.openxmlformats.org/officeDocument/2006/relationships/slideLayout" Target="../slideLayouts/slideLayout6.xml"/><Relationship Id="rId4" Type="http://schemas.openxmlformats.org/officeDocument/2006/relationships/comments" Target="../comments/commen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hyperlink" Target="http://nyserda.ny.gov/ahp-empower" TargetMode="External"/><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hyperlink" Target="mailto:Applications.Residential@nyserda.ny.gov"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59958BED-A66C-974A-ABC4-A83D07377D57}"/>
              </a:ext>
            </a:extLst>
          </p:cNvPr>
          <p:cNvSpPr>
            <a:spLocks noGrp="1"/>
          </p:cNvSpPr>
          <p:nvPr>
            <p:ph type="body" sz="quarter" idx="11"/>
          </p:nvPr>
        </p:nvSpPr>
        <p:spPr/>
        <p:txBody>
          <a:bodyPr/>
          <a:lstStyle/>
          <a:p>
            <a:endParaRPr lang="en-US"/>
          </a:p>
        </p:txBody>
      </p:sp>
      <p:sp>
        <p:nvSpPr>
          <p:cNvPr id="7" name="Text Placeholder 6">
            <a:extLst>
              <a:ext uri="{FF2B5EF4-FFF2-40B4-BE49-F238E27FC236}">
                <a16:creationId xmlns:a16="http://schemas.microsoft.com/office/drawing/2014/main" id="{8785EF96-A271-CD4C-8F1C-433863C69763}"/>
              </a:ext>
            </a:extLst>
          </p:cNvPr>
          <p:cNvSpPr>
            <a:spLocks noGrp="1"/>
          </p:cNvSpPr>
          <p:nvPr>
            <p:ph type="body" sz="quarter" idx="12"/>
          </p:nvPr>
        </p:nvSpPr>
        <p:spPr/>
        <p:txBody>
          <a:bodyPr/>
          <a:lstStyle/>
          <a:p>
            <a:endParaRPr lang="en-US"/>
          </a:p>
        </p:txBody>
      </p:sp>
      <p:sp>
        <p:nvSpPr>
          <p:cNvPr id="5" name="Title 4">
            <a:extLst>
              <a:ext uri="{FF2B5EF4-FFF2-40B4-BE49-F238E27FC236}">
                <a16:creationId xmlns:a16="http://schemas.microsoft.com/office/drawing/2014/main" id="{DAE834A8-120A-4DF7-AC26-2EC334C43D9A}"/>
              </a:ext>
            </a:extLst>
          </p:cNvPr>
          <p:cNvSpPr>
            <a:spLocks noGrp="1"/>
          </p:cNvSpPr>
          <p:nvPr>
            <p:ph type="title"/>
          </p:nvPr>
        </p:nvSpPr>
        <p:spPr/>
        <p:txBody>
          <a:bodyPr/>
          <a:lstStyle/>
          <a:p>
            <a:r>
              <a:rPr lang="en-US">
                <a:latin typeface="Roboto Light"/>
                <a:ea typeface="Roboto Light"/>
              </a:rPr>
              <a:t>Energy Affordability &amp; Equity</a:t>
            </a:r>
            <a:endParaRPr lang="en-US"/>
          </a:p>
        </p:txBody>
      </p:sp>
      <p:sp>
        <p:nvSpPr>
          <p:cNvPr id="9" name="Text Placeholder 8">
            <a:extLst>
              <a:ext uri="{FF2B5EF4-FFF2-40B4-BE49-F238E27FC236}">
                <a16:creationId xmlns:a16="http://schemas.microsoft.com/office/drawing/2014/main" id="{6B2D70E9-3486-4466-9490-30E4350817F8}"/>
              </a:ext>
            </a:extLst>
          </p:cNvPr>
          <p:cNvSpPr>
            <a:spLocks noGrp="1"/>
          </p:cNvSpPr>
          <p:nvPr>
            <p:ph type="body" sz="quarter" idx="10"/>
          </p:nvPr>
        </p:nvSpPr>
        <p:spPr/>
        <p:txBody>
          <a:bodyPr/>
          <a:lstStyle/>
          <a:p>
            <a:r>
              <a:rPr lang="en-US">
                <a:latin typeface="Roboto Light"/>
                <a:ea typeface="Roboto Light"/>
              </a:rPr>
              <a:t>Combined Application Training</a:t>
            </a:r>
          </a:p>
        </p:txBody>
      </p:sp>
    </p:spTree>
    <p:extLst>
      <p:ext uri="{BB962C8B-B14F-4D97-AF65-F5344CB8AC3E}">
        <p14:creationId xmlns:p14="http://schemas.microsoft.com/office/powerpoint/2010/main" val="21506960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1E3F2B0-A92F-5048-9279-9A11B12A81B2}"/>
              </a:ext>
            </a:extLst>
          </p:cNvPr>
          <p:cNvSpPr>
            <a:spLocks noGrp="1"/>
          </p:cNvSpPr>
          <p:nvPr>
            <p:ph type="body" sz="quarter" idx="10"/>
          </p:nvPr>
        </p:nvSpPr>
        <p:spPr/>
        <p:txBody>
          <a:bodyPr/>
          <a:lstStyle/>
          <a:p>
            <a:r>
              <a:rPr lang="en-US"/>
              <a:t>Application Submission Options</a:t>
            </a:r>
          </a:p>
        </p:txBody>
      </p:sp>
      <p:sp>
        <p:nvSpPr>
          <p:cNvPr id="5" name="Text Placeholder 3">
            <a:extLst>
              <a:ext uri="{FF2B5EF4-FFF2-40B4-BE49-F238E27FC236}">
                <a16:creationId xmlns:a16="http://schemas.microsoft.com/office/drawing/2014/main" id="{A1EAD50C-3F61-4675-97E1-C0C0E623FD11}"/>
              </a:ext>
            </a:extLst>
          </p:cNvPr>
          <p:cNvSpPr txBox="1">
            <a:spLocks/>
          </p:cNvSpPr>
          <p:nvPr/>
        </p:nvSpPr>
        <p:spPr>
          <a:xfrm>
            <a:off x="545909" y="1182205"/>
            <a:ext cx="11100181" cy="3605695"/>
          </a:xfrm>
          <a:prstGeom prst="rect">
            <a:avLst/>
          </a:prstGeom>
          <a:solidFill>
            <a:srgbClr val="E7F2FD"/>
          </a:solidFill>
        </p:spPr>
        <p:txBody>
          <a:bodyPr vert="horz" lIns="91440" tIns="274320" rIns="0" bIns="0" rtlCol="0" anchor="t">
            <a:normAutofit/>
          </a:bodyPr>
          <a:lst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US" dirty="0">
                <a:latin typeface="Roboto Light"/>
                <a:ea typeface="Roboto Light"/>
                <a:cs typeface="Calibri"/>
              </a:rPr>
              <a:t>With the Combined Residential Applications, CLEAResult Shared Services, Contractors, and Community Organizers can create Campaign Codes from their Salesforce Application Portal.</a:t>
            </a:r>
          </a:p>
          <a:p>
            <a:pPr marL="514350" lvl="1" indent="-285750"/>
            <a:r>
              <a:rPr lang="en-US" dirty="0">
                <a:latin typeface="Roboto Light"/>
                <a:ea typeface="Roboto Light"/>
                <a:cs typeface="Calibri"/>
              </a:rPr>
              <a:t>Campaign codes provide alternative options for Applicants to access the Online Application.</a:t>
            </a:r>
          </a:p>
          <a:p>
            <a:pPr marL="285750" indent="-285750">
              <a:buFont typeface="Arial" panose="020B0604020202020204" pitchFamily="34" charset="0"/>
              <a:buChar char="•"/>
            </a:pPr>
            <a:r>
              <a:rPr lang="en-US" dirty="0">
                <a:latin typeface="Roboto Light"/>
                <a:ea typeface="Roboto Light"/>
                <a:cs typeface="Calibri"/>
              </a:rPr>
              <a:t>CLEAResult Shared Services will have the ability to create campaign codes for Utilities and share the code with Utility partners.</a:t>
            </a:r>
          </a:p>
          <a:p>
            <a:pPr marL="285750" indent="-285750">
              <a:buFont typeface="Arial" panose="020B0604020202020204" pitchFamily="34" charset="0"/>
              <a:buChar char="•"/>
            </a:pPr>
            <a:r>
              <a:rPr lang="en-US" dirty="0">
                <a:latin typeface="Roboto Light"/>
                <a:ea typeface="Roboto Light"/>
                <a:cs typeface="Calibri"/>
              </a:rPr>
              <a:t>Creation of campaign codes will be done in Salesforce (migrated from </a:t>
            </a:r>
            <a:r>
              <a:rPr lang="en-US" dirty="0" err="1">
                <a:latin typeface="Roboto Light"/>
                <a:ea typeface="Roboto Light"/>
                <a:cs typeface="Calibri"/>
              </a:rPr>
              <a:t>Uplight</a:t>
            </a:r>
            <a:r>
              <a:rPr lang="en-US" dirty="0">
                <a:latin typeface="Roboto Light"/>
                <a:ea typeface="Roboto Light"/>
                <a:cs typeface="Calibri"/>
              </a:rPr>
              <a:t>).</a:t>
            </a:r>
          </a:p>
          <a:p>
            <a:pPr marL="285750" indent="-285750">
              <a:buFont typeface="Arial" panose="020B0604020202020204" pitchFamily="34" charset="0"/>
              <a:buChar char="•"/>
            </a:pPr>
            <a:r>
              <a:rPr lang="en-US" dirty="0">
                <a:latin typeface="Roboto Light"/>
                <a:ea typeface="Roboto Light"/>
                <a:cs typeface="Calibri"/>
              </a:rPr>
              <a:t>Once a campaign code is created, a web link will be generated that can be posted to a website or shared with an applicant through email.</a:t>
            </a:r>
            <a:endParaRPr lang="en-US" dirty="0">
              <a:cs typeface="Calibri" panose="020F0502020204030204" pitchFamily="34" charset="0"/>
            </a:endParaRPr>
          </a:p>
          <a:p>
            <a:pPr marL="571500" indent="-279400">
              <a:buFont typeface="Arial" panose="020B0604020202020204" pitchFamily="34" charset="0"/>
              <a:buChar char="•"/>
              <a:tabLst>
                <a:tab pos="914400" algn="l"/>
              </a:tabLst>
            </a:pPr>
            <a:r>
              <a:rPr lang="en-US" sz="1400" dirty="0">
                <a:latin typeface="Roboto Light"/>
                <a:ea typeface="Roboto Light"/>
                <a:cs typeface="Calibri"/>
              </a:rPr>
              <a:t>Applicants applying using the online Combined Residential Application from an active campaign code generated web link, will see the contractor and/or community organization’s information pre-populated in the Partner Information section of the application.</a:t>
            </a:r>
          </a:p>
          <a:p>
            <a:pPr marL="571500" indent="-279400">
              <a:buFont typeface="Arial" panose="020B0604020202020204" pitchFamily="34" charset="0"/>
              <a:buChar char="•"/>
              <a:tabLst>
                <a:tab pos="914400" algn="l"/>
              </a:tabLst>
            </a:pPr>
            <a:r>
              <a:rPr lang="en-US" sz="1400" dirty="0">
                <a:latin typeface="Roboto Light"/>
                <a:ea typeface="Roboto Light"/>
                <a:cs typeface="Calibri"/>
              </a:rPr>
              <a:t>Contractors and community groups can set up multiple campaign codes to track different marketing outreach efforts through Salesforce.</a:t>
            </a:r>
            <a:endParaRPr lang="en-US" dirty="0">
              <a:latin typeface="Roboto Light"/>
              <a:ea typeface="Roboto Light"/>
              <a:cs typeface="Calibri"/>
            </a:endParaRPr>
          </a:p>
        </p:txBody>
      </p:sp>
      <p:sp>
        <p:nvSpPr>
          <p:cNvPr id="6" name="Round Same Side Corner Rectangle 7">
            <a:extLst>
              <a:ext uri="{FF2B5EF4-FFF2-40B4-BE49-F238E27FC236}">
                <a16:creationId xmlns:a16="http://schemas.microsoft.com/office/drawing/2014/main" id="{FD48DF22-6E66-4296-989C-8E0907D04A5C}"/>
              </a:ext>
            </a:extLst>
          </p:cNvPr>
          <p:cNvSpPr/>
          <p:nvPr/>
        </p:nvSpPr>
        <p:spPr>
          <a:xfrm>
            <a:off x="545908" y="982638"/>
            <a:ext cx="11100181" cy="371868"/>
          </a:xfrm>
          <a:prstGeom prst="round2SameRect">
            <a:avLst/>
          </a:prstGeom>
        </p:spPr>
        <p:style>
          <a:lnRef idx="1">
            <a:schemeClr val="accent2"/>
          </a:lnRef>
          <a:fillRef idx="3">
            <a:schemeClr val="accent2"/>
          </a:fillRef>
          <a:effectRef idx="2">
            <a:schemeClr val="accent2"/>
          </a:effectRef>
          <a:fontRef idx="minor">
            <a:schemeClr val="lt1"/>
          </a:fontRef>
        </p:style>
        <p:txBody>
          <a:bodyPr rtlCol="0" anchor="ctr"/>
          <a:lstStyle/>
          <a:p>
            <a:r>
              <a:rPr lang="en-US" b="1" dirty="0"/>
              <a:t>Application Submission Options for Applicants – Campaign Codes</a:t>
            </a:r>
          </a:p>
        </p:txBody>
      </p:sp>
      <p:sp>
        <p:nvSpPr>
          <p:cNvPr id="9" name="Rectangle: Rounded Corners 8">
            <a:extLst>
              <a:ext uri="{FF2B5EF4-FFF2-40B4-BE49-F238E27FC236}">
                <a16:creationId xmlns:a16="http://schemas.microsoft.com/office/drawing/2014/main" id="{2155E217-C42D-44B4-B38D-019DCA934174}"/>
              </a:ext>
            </a:extLst>
          </p:cNvPr>
          <p:cNvSpPr/>
          <p:nvPr/>
        </p:nvSpPr>
        <p:spPr>
          <a:xfrm>
            <a:off x="545908" y="6283199"/>
            <a:ext cx="11117835" cy="479935"/>
          </a:xfrm>
          <a:prstGeom prst="roundRect">
            <a:avLst/>
          </a:prstGeom>
          <a:solidFill>
            <a:srgbClr val="00B050">
              <a:alpha val="10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457200" rtlCol="0" anchor="ctr"/>
          <a:lstStyle/>
          <a:p>
            <a:r>
              <a:rPr lang="en-US" sz="1400" b="1">
                <a:solidFill>
                  <a:schemeClr val="accent6">
                    <a:lumMod val="50000"/>
                  </a:schemeClr>
                </a:solidFill>
                <a:latin typeface="Calibri" panose="020F0502020204030204" pitchFamily="34" charset="0"/>
                <a:cs typeface="Calibri" panose="020F0502020204030204" pitchFamily="34" charset="0"/>
              </a:rPr>
              <a:t>Utilities:</a:t>
            </a:r>
          </a:p>
          <a:p>
            <a:r>
              <a:rPr lang="en-US" sz="1400">
                <a:solidFill>
                  <a:schemeClr val="accent6">
                    <a:lumMod val="50000"/>
                  </a:schemeClr>
                </a:solidFill>
                <a:latin typeface="Calibri" panose="020F0502020204030204" pitchFamily="34" charset="0"/>
                <a:cs typeface="Calibri" panose="020F0502020204030204" pitchFamily="34" charset="0"/>
              </a:rPr>
              <a:t>NYSERDA will work with each Utility to create Campaign Codes and will train Utilities on how to track Campaign Codes through Salesforce.</a:t>
            </a:r>
          </a:p>
        </p:txBody>
      </p:sp>
      <p:pic>
        <p:nvPicPr>
          <p:cNvPr id="11" name="Graphic 10" descr="Warning with solid fill">
            <a:extLst>
              <a:ext uri="{FF2B5EF4-FFF2-40B4-BE49-F238E27FC236}">
                <a16:creationId xmlns:a16="http://schemas.microsoft.com/office/drawing/2014/main" id="{A76A1A8D-29EC-4CE7-BE63-0D155BF90A40}"/>
              </a:ext>
            </a:extLst>
          </p:cNvPr>
          <p:cNvPicPr>
            <a:picLocks noChangeAspect="1"/>
          </p:cNvPicPr>
          <p:nvPr/>
        </p:nvPicPr>
        <p:blipFill rotWithShape="1">
          <a:blip r:embed="rId3">
            <a:extLst>
              <a:ext uri="{96DAC541-7B7A-43D3-8B79-37D633B846F1}">
                <asvg:svgBlip xmlns:asvg="http://schemas.microsoft.com/office/drawing/2016/SVG/main" r:embed="rId4"/>
              </a:ext>
            </a:extLst>
          </a:blip>
          <a:srcRect l="4984" t="10421" r="5072" b="10525"/>
          <a:stretch/>
        </p:blipFill>
        <p:spPr>
          <a:xfrm>
            <a:off x="651606" y="6419299"/>
            <a:ext cx="236346" cy="207733"/>
          </a:xfrm>
          <a:prstGeom prst="rect">
            <a:avLst/>
          </a:prstGeom>
        </p:spPr>
      </p:pic>
    </p:spTree>
    <p:extLst>
      <p:ext uri="{BB962C8B-B14F-4D97-AF65-F5344CB8AC3E}">
        <p14:creationId xmlns:p14="http://schemas.microsoft.com/office/powerpoint/2010/main" val="5351489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1E3F2B0-A92F-5048-9279-9A11B12A81B2}"/>
              </a:ext>
            </a:extLst>
          </p:cNvPr>
          <p:cNvSpPr>
            <a:spLocks noGrp="1"/>
          </p:cNvSpPr>
          <p:nvPr>
            <p:ph type="body" sz="quarter" idx="10"/>
          </p:nvPr>
        </p:nvSpPr>
        <p:spPr/>
        <p:txBody>
          <a:bodyPr/>
          <a:lstStyle/>
          <a:p>
            <a:r>
              <a:rPr lang="en-US"/>
              <a:t>Application Submission Options</a:t>
            </a:r>
          </a:p>
        </p:txBody>
      </p:sp>
      <p:sp>
        <p:nvSpPr>
          <p:cNvPr id="7" name="Text Placeholder 3">
            <a:extLst>
              <a:ext uri="{FF2B5EF4-FFF2-40B4-BE49-F238E27FC236}">
                <a16:creationId xmlns:a16="http://schemas.microsoft.com/office/drawing/2014/main" id="{D907F8F1-D21F-E644-BE56-D82BB95A1D78}"/>
              </a:ext>
            </a:extLst>
          </p:cNvPr>
          <p:cNvSpPr txBox="1">
            <a:spLocks/>
          </p:cNvSpPr>
          <p:nvPr/>
        </p:nvSpPr>
        <p:spPr>
          <a:xfrm>
            <a:off x="545909" y="1182205"/>
            <a:ext cx="11100181" cy="5318956"/>
          </a:xfrm>
          <a:prstGeom prst="rect">
            <a:avLst/>
          </a:prstGeom>
          <a:solidFill>
            <a:srgbClr val="E7FAED"/>
          </a:solidFill>
        </p:spPr>
        <p:txBody>
          <a:bodyPr vert="horz" lIns="91440" tIns="274320" rIns="0" bIns="0" rtlCol="0" anchor="t">
            <a:normAutofit/>
          </a:bodyPr>
          <a:lst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1" dirty="0">
                <a:latin typeface="Roboto Light"/>
                <a:ea typeface="Roboto Light"/>
              </a:rPr>
              <a:t>Faster, Safer, and More Accurate:</a:t>
            </a:r>
          </a:p>
          <a:p>
            <a:pPr marL="285750" indent="-285750">
              <a:buFont typeface="Arial" panose="020B0604020202020204" pitchFamily="34" charset="0"/>
              <a:buChar char="•"/>
            </a:pPr>
            <a:r>
              <a:rPr lang="en-US" sz="1400" dirty="0">
                <a:latin typeface="Roboto Light"/>
                <a:ea typeface="Roboto Light"/>
                <a:cs typeface="Calibri"/>
              </a:rPr>
              <a:t>Its the fastest path for reviewing and approving an AHP or </a:t>
            </a:r>
            <a:r>
              <a:rPr lang="en-US" sz="1400" dirty="0" err="1">
                <a:latin typeface="Roboto Light"/>
                <a:ea typeface="Roboto Light"/>
                <a:cs typeface="Calibri"/>
              </a:rPr>
              <a:t>EmPower</a:t>
            </a:r>
            <a:r>
              <a:rPr lang="en-US" sz="1400" dirty="0">
                <a:latin typeface="Roboto Light"/>
                <a:ea typeface="Roboto Light"/>
                <a:cs typeface="Calibri"/>
              </a:rPr>
              <a:t> applicant.</a:t>
            </a:r>
          </a:p>
          <a:p>
            <a:pPr marL="285750" indent="-285750">
              <a:buFont typeface="Arial" panose="020B0604020202020204" pitchFamily="34" charset="0"/>
              <a:buChar char="•"/>
            </a:pPr>
            <a:r>
              <a:rPr lang="en-US" sz="1400" dirty="0">
                <a:latin typeface="Roboto Light"/>
                <a:ea typeface="Roboto Light"/>
                <a:cs typeface="Calibri"/>
              </a:rPr>
              <a:t>Reduces or prevents incomplete, incorrect or missing information in the application.</a:t>
            </a:r>
          </a:p>
          <a:p>
            <a:pPr marL="285750" indent="-285750">
              <a:buFont typeface="Arial" panose="020B0604020202020204" pitchFamily="34" charset="0"/>
              <a:buChar char="•"/>
            </a:pPr>
            <a:r>
              <a:rPr lang="en-US" sz="1400" dirty="0">
                <a:latin typeface="Roboto Light"/>
                <a:ea typeface="Roboto Light"/>
                <a:cs typeface="Calibri"/>
              </a:rPr>
              <a:t>Sensitive documents (proof of income, utility bills) in any format (pdf, photo) are uploaded securely.</a:t>
            </a:r>
          </a:p>
          <a:p>
            <a:pPr marL="285750" indent="-285750">
              <a:buFont typeface="Arial" panose="020B0604020202020204" pitchFamily="34" charset="0"/>
              <a:buChar char="•"/>
            </a:pPr>
            <a:r>
              <a:rPr lang="en-US" sz="1400" dirty="0">
                <a:latin typeface="Roboto Light"/>
                <a:ea typeface="Roboto Light"/>
                <a:cs typeface="Calibri"/>
              </a:rPr>
              <a:t>Applicants can provide an e-signature rather than a physical one.</a:t>
            </a:r>
          </a:p>
          <a:p>
            <a:pPr marL="285750" indent="-285750">
              <a:buFont typeface="Arial" panose="020B0604020202020204" pitchFamily="34" charset="0"/>
              <a:buChar char="•"/>
            </a:pPr>
            <a:r>
              <a:rPr lang="en-US" sz="1400" dirty="0">
                <a:latin typeface="Roboto Light"/>
                <a:ea typeface="Roboto Light"/>
                <a:cs typeface="Calibri"/>
              </a:rPr>
              <a:t>Approved applications automatically and seamlessly upload into </a:t>
            </a:r>
            <a:r>
              <a:rPr lang="en-US" sz="1400" dirty="0" err="1">
                <a:latin typeface="Roboto Light"/>
                <a:ea typeface="Roboto Light"/>
                <a:cs typeface="Calibri"/>
              </a:rPr>
              <a:t>Uplight</a:t>
            </a:r>
            <a:r>
              <a:rPr lang="en-US" sz="1400" dirty="0">
                <a:latin typeface="Roboto Light"/>
                <a:ea typeface="Roboto Light"/>
                <a:cs typeface="Calibri"/>
              </a:rPr>
              <a:t> to auto-create projects.</a:t>
            </a:r>
          </a:p>
          <a:p>
            <a:r>
              <a:rPr lang="en-US" b="1" dirty="0">
                <a:latin typeface="Roboto Light"/>
                <a:ea typeface="Roboto Light"/>
                <a:cs typeface="Calibri"/>
              </a:rPr>
              <a:t>More Control:</a:t>
            </a:r>
          </a:p>
          <a:p>
            <a:pPr marL="285750" indent="-285750">
              <a:buFont typeface="Arial" panose="020B0604020202020204" pitchFamily="34" charset="0"/>
              <a:buChar char="•"/>
            </a:pPr>
            <a:r>
              <a:rPr lang="en-US" sz="1400" dirty="0">
                <a:latin typeface="Roboto Light"/>
                <a:ea typeface="Roboto Light"/>
                <a:cs typeface="Calibri"/>
              </a:rPr>
              <a:t>Applicants can choose their own Contractor</a:t>
            </a:r>
            <a:r>
              <a:rPr lang="en-US" sz="1400" baseline="30000" dirty="0">
                <a:latin typeface="Roboto Light"/>
                <a:ea typeface="Roboto Light"/>
                <a:cs typeface="Calibri"/>
              </a:rPr>
              <a:t>2</a:t>
            </a:r>
            <a:r>
              <a:rPr lang="en-US" sz="1400" dirty="0">
                <a:latin typeface="Roboto Light"/>
                <a:ea typeface="Roboto Light"/>
                <a:cs typeface="Calibri"/>
              </a:rPr>
              <a:t> if they own the property referenced in the application.</a:t>
            </a:r>
          </a:p>
          <a:p>
            <a:pPr marL="285750" indent="-285750">
              <a:buFont typeface="Arial" panose="020B0604020202020204" pitchFamily="34" charset="0"/>
              <a:buChar char="•"/>
            </a:pPr>
            <a:r>
              <a:rPr lang="en-US" sz="1400" dirty="0">
                <a:latin typeface="Roboto Light"/>
                <a:ea typeface="Roboto Light"/>
              </a:rPr>
              <a:t>Applicants can start, stop and return to the application at anytime which is helpful if</a:t>
            </a:r>
            <a:r>
              <a:rPr lang="en-US" sz="1400" baseline="30000" dirty="0">
                <a:latin typeface="Roboto Light"/>
                <a:ea typeface="Roboto Light"/>
              </a:rPr>
              <a:t>1</a:t>
            </a:r>
            <a:r>
              <a:rPr lang="en-US" sz="1400" dirty="0">
                <a:latin typeface="Roboto Light"/>
                <a:ea typeface="Roboto Light"/>
              </a:rPr>
              <a:t>:</a:t>
            </a:r>
          </a:p>
          <a:p>
            <a:pPr marL="514350" lvl="1" indent="-285750"/>
            <a:r>
              <a:rPr lang="en-US" dirty="0">
                <a:latin typeface="Roboto Light"/>
                <a:ea typeface="Roboto Light"/>
                <a:cs typeface="Calibri"/>
              </a:rPr>
              <a:t>The application cannot be completed in one setting,</a:t>
            </a:r>
          </a:p>
          <a:p>
            <a:pPr marL="514350" lvl="1" indent="-285750"/>
            <a:r>
              <a:rPr lang="en-US" dirty="0">
                <a:latin typeface="Roboto Light"/>
                <a:ea typeface="Roboto Light"/>
                <a:cs typeface="Calibri"/>
              </a:rPr>
              <a:t>Additional time is needed to gather required and/or supporting documents or information</a:t>
            </a:r>
          </a:p>
          <a:p>
            <a:r>
              <a:rPr lang="en-US" b="1" dirty="0">
                <a:latin typeface="Roboto Light"/>
                <a:ea typeface="Roboto Light"/>
                <a:cs typeface="Calibri"/>
              </a:rPr>
              <a:t>More Reliable Communications:</a:t>
            </a:r>
          </a:p>
          <a:p>
            <a:pPr marL="285750" indent="-285750">
              <a:buFont typeface="Arial" panose="020B0604020202020204" pitchFamily="34" charset="0"/>
              <a:buChar char="•"/>
            </a:pPr>
            <a:r>
              <a:rPr lang="en-US" sz="1400" dirty="0">
                <a:latin typeface="Roboto Light"/>
                <a:ea typeface="Roboto Light"/>
                <a:cs typeface="Calibri"/>
              </a:rPr>
              <a:t>NYSERDA staff can leverage the online application to quickly reach out to applicants directly for missing documentation or information.</a:t>
            </a:r>
          </a:p>
          <a:p>
            <a:pPr marL="285750" indent="-285750">
              <a:buFont typeface="Arial" panose="020B0604020202020204" pitchFamily="34" charset="0"/>
              <a:buChar char="•"/>
            </a:pPr>
            <a:r>
              <a:rPr lang="en-US" sz="1400" dirty="0">
                <a:latin typeface="Roboto Light"/>
                <a:ea typeface="Roboto Light"/>
                <a:cs typeface="Calibri"/>
              </a:rPr>
              <a:t>The system the application is built around provides timely, automated reminders and notifications to applicants when communication is necessary.</a:t>
            </a:r>
          </a:p>
          <a:p>
            <a:pPr marL="514350" lvl="1" indent="-285750"/>
            <a:r>
              <a:rPr lang="en-US" dirty="0">
                <a:latin typeface="Roboto Light"/>
                <a:ea typeface="Roboto Light"/>
                <a:cs typeface="Calibri"/>
              </a:rPr>
              <a:t>Reminders are sent at day 10 and 20 once an application has been initiated.</a:t>
            </a:r>
          </a:p>
          <a:p>
            <a:pPr marL="514350" lvl="1" indent="-285750"/>
            <a:r>
              <a:rPr lang="en-US" dirty="0">
                <a:latin typeface="Roboto Light"/>
                <a:ea typeface="Roboto Light"/>
                <a:cs typeface="Calibri"/>
              </a:rPr>
              <a:t>Manual cancellation of the application occurs at day 30.</a:t>
            </a:r>
          </a:p>
          <a:p>
            <a:pPr marL="285750" indent="-285750">
              <a:buFont typeface="Arial" panose="020B0604020202020204" pitchFamily="34" charset="0"/>
              <a:buChar char="•"/>
            </a:pPr>
            <a:endParaRPr lang="en-US" sz="1800" dirty="0">
              <a:cs typeface="Calibri"/>
            </a:endParaRPr>
          </a:p>
        </p:txBody>
      </p:sp>
      <p:sp>
        <p:nvSpPr>
          <p:cNvPr id="8" name="Round Same Side Corner Rectangle 7">
            <a:extLst>
              <a:ext uri="{FF2B5EF4-FFF2-40B4-BE49-F238E27FC236}">
                <a16:creationId xmlns:a16="http://schemas.microsoft.com/office/drawing/2014/main" id="{A5409C97-C98E-0D47-8BDD-A1D29BAF80F4}"/>
              </a:ext>
            </a:extLst>
          </p:cNvPr>
          <p:cNvSpPr/>
          <p:nvPr/>
        </p:nvSpPr>
        <p:spPr>
          <a:xfrm>
            <a:off x="545908" y="982638"/>
            <a:ext cx="11100181" cy="371868"/>
          </a:xfrm>
          <a:prstGeom prst="round2SameRect">
            <a:avLst/>
          </a:prstGeom>
          <a:solidFill>
            <a:srgbClr val="00C744"/>
          </a:solidFill>
          <a:ln>
            <a:solidFill>
              <a:srgbClr val="00C744"/>
            </a:solidFill>
          </a:ln>
        </p:spPr>
        <p:style>
          <a:lnRef idx="1">
            <a:schemeClr val="accent2"/>
          </a:lnRef>
          <a:fillRef idx="3">
            <a:schemeClr val="accent2"/>
          </a:fillRef>
          <a:effectRef idx="2">
            <a:schemeClr val="accent2"/>
          </a:effectRef>
          <a:fontRef idx="minor">
            <a:schemeClr val="lt1"/>
          </a:fontRef>
        </p:style>
        <p:txBody>
          <a:bodyPr rtlCol="0" anchor="ctr"/>
          <a:lstStyle/>
          <a:p>
            <a:r>
              <a:rPr lang="en-US" b="1"/>
              <a:t>Benefits of the Online Application (vs. the Paper Application)</a:t>
            </a:r>
          </a:p>
        </p:txBody>
      </p:sp>
    </p:spTree>
    <p:extLst>
      <p:ext uri="{BB962C8B-B14F-4D97-AF65-F5344CB8AC3E}">
        <p14:creationId xmlns:p14="http://schemas.microsoft.com/office/powerpoint/2010/main" val="40784828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3">
            <a:extLst>
              <a:ext uri="{FF2B5EF4-FFF2-40B4-BE49-F238E27FC236}">
                <a16:creationId xmlns:a16="http://schemas.microsoft.com/office/drawing/2014/main" id="{EB6B22B1-35A9-419A-904B-A866BF115DFD}"/>
              </a:ext>
            </a:extLst>
          </p:cNvPr>
          <p:cNvSpPr txBox="1">
            <a:spLocks/>
          </p:cNvSpPr>
          <p:nvPr/>
        </p:nvSpPr>
        <p:spPr>
          <a:xfrm>
            <a:off x="8994331" y="2227717"/>
            <a:ext cx="2661547" cy="3327510"/>
          </a:xfrm>
          <a:prstGeom prst="rect">
            <a:avLst/>
          </a:prstGeom>
          <a:solidFill>
            <a:srgbClr val="EEEEEF"/>
          </a:solidFill>
        </p:spPr>
        <p:txBody>
          <a:bodyPr vert="horz" lIns="91440" tIns="274320" rIns="0" bIns="0" rtlCol="0">
            <a:normAutofit/>
          </a:bodyPr>
          <a:lst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cs typeface="Calibri" panose="020F0502020204030204" pitchFamily="34" charset="0"/>
              </a:rPr>
              <a:t>Individual documentation is not required for applicants who meet any of the below:</a:t>
            </a:r>
          </a:p>
          <a:p>
            <a:pPr marL="285750" indent="-285750">
              <a:buFont typeface="Arial" panose="020B0604020202020204" pitchFamily="34" charset="0"/>
              <a:buChar char="•"/>
            </a:pPr>
            <a:r>
              <a:rPr lang="en-US" sz="1400">
                <a:cs typeface="Calibri" panose="020F0502020204030204" pitchFamily="34" charset="0"/>
              </a:rPr>
              <a:t>Address is in a Geo-eligible pre-screened area</a:t>
            </a:r>
          </a:p>
          <a:p>
            <a:pPr marL="285750" indent="-285750">
              <a:buFont typeface="Arial" panose="020B0604020202020204" pitchFamily="34" charset="0"/>
              <a:buChar char="•"/>
            </a:pPr>
            <a:r>
              <a:rPr lang="en-US" sz="1400">
                <a:cs typeface="Calibri" panose="020F0502020204030204" pitchFamily="34" charset="0"/>
              </a:rPr>
              <a:t>Receives a Referral Letter</a:t>
            </a:r>
            <a:r>
              <a:rPr lang="en-US" sz="1400" baseline="30000">
                <a:cs typeface="Calibri" panose="020F0502020204030204" pitchFamily="34" charset="0"/>
              </a:rPr>
              <a:t>1</a:t>
            </a:r>
          </a:p>
          <a:p>
            <a:pPr marL="285750" indent="-285750">
              <a:buFont typeface="Arial" panose="020B0604020202020204" pitchFamily="34" charset="0"/>
              <a:buChar char="•"/>
            </a:pPr>
            <a:r>
              <a:rPr lang="en-US" sz="1400">
                <a:cs typeface="Calibri" panose="020F0502020204030204" pitchFamily="34" charset="0"/>
              </a:rPr>
              <a:t>Participates in</a:t>
            </a:r>
            <a:r>
              <a:rPr lang="en-US" sz="1400" baseline="30000">
                <a:cs typeface="Calibri" panose="020F0502020204030204" pitchFamily="34" charset="0"/>
              </a:rPr>
              <a:t>2</a:t>
            </a:r>
            <a:r>
              <a:rPr lang="en-US" sz="1400">
                <a:cs typeface="Calibri" panose="020F0502020204030204" pitchFamily="34" charset="0"/>
              </a:rPr>
              <a:t>:</a:t>
            </a:r>
          </a:p>
          <a:p>
            <a:pPr marL="514350" lvl="1" indent="-285750"/>
            <a:r>
              <a:rPr lang="en-US" sz="1200">
                <a:cs typeface="Calibri" panose="020F0502020204030204" pitchFamily="34" charset="0"/>
              </a:rPr>
              <a:t>HEAP</a:t>
            </a:r>
          </a:p>
          <a:p>
            <a:pPr marL="514350" lvl="1" indent="-285750"/>
            <a:r>
              <a:rPr lang="en-US" sz="1200">
                <a:cs typeface="Calibri" panose="020F0502020204030204" pitchFamily="34" charset="0"/>
              </a:rPr>
              <a:t>Food Stamps</a:t>
            </a:r>
          </a:p>
          <a:p>
            <a:pPr marL="514350" lvl="1" indent="-285750"/>
            <a:r>
              <a:rPr lang="en-US" sz="1200">
                <a:cs typeface="Calibri" panose="020F0502020204030204" pitchFamily="34" charset="0"/>
              </a:rPr>
              <a:t>SSI</a:t>
            </a:r>
          </a:p>
          <a:p>
            <a:pPr marL="514350" lvl="1" indent="-285750"/>
            <a:r>
              <a:rPr lang="en-US" sz="1200">
                <a:cs typeface="Calibri" panose="020F0502020204030204" pitchFamily="34" charset="0"/>
              </a:rPr>
              <a:t>TANF</a:t>
            </a:r>
          </a:p>
          <a:p>
            <a:pPr marL="514350" lvl="1" indent="-285750"/>
            <a:r>
              <a:rPr lang="en-US" sz="1200">
                <a:cs typeface="Calibri" panose="020F0502020204030204" pitchFamily="34" charset="0"/>
              </a:rPr>
              <a:t>Public Assistance</a:t>
            </a:r>
          </a:p>
        </p:txBody>
      </p:sp>
      <p:sp>
        <p:nvSpPr>
          <p:cNvPr id="14" name="Text Placeholder 3">
            <a:extLst>
              <a:ext uri="{FF2B5EF4-FFF2-40B4-BE49-F238E27FC236}">
                <a16:creationId xmlns:a16="http://schemas.microsoft.com/office/drawing/2014/main" id="{2C99332A-7BD3-4E70-B150-04745425EC6D}"/>
              </a:ext>
            </a:extLst>
          </p:cNvPr>
          <p:cNvSpPr txBox="1">
            <a:spLocks/>
          </p:cNvSpPr>
          <p:nvPr/>
        </p:nvSpPr>
        <p:spPr>
          <a:xfrm>
            <a:off x="6174926" y="2243247"/>
            <a:ext cx="2651759" cy="3311980"/>
          </a:xfrm>
          <a:prstGeom prst="rect">
            <a:avLst/>
          </a:prstGeom>
          <a:solidFill>
            <a:srgbClr val="E5E8F2"/>
          </a:solidFill>
        </p:spPr>
        <p:txBody>
          <a:bodyPr vert="horz" lIns="91440" tIns="274320" rIns="0" bIns="0" rtlCol="0">
            <a:normAutofit/>
          </a:bodyPr>
          <a:lst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US">
                <a:cs typeface="Calibri" panose="020F0502020204030204" pitchFamily="34" charset="0"/>
              </a:rPr>
              <a:t>Preferred Contractor</a:t>
            </a:r>
          </a:p>
          <a:p>
            <a:pPr marL="285750" indent="-285750">
              <a:buFont typeface="Arial" panose="020B0604020202020204" pitchFamily="34" charset="0"/>
              <a:buChar char="•"/>
            </a:pPr>
            <a:r>
              <a:rPr lang="en-US">
                <a:cs typeface="Calibri" panose="020F0502020204030204" pitchFamily="34" charset="0"/>
              </a:rPr>
              <a:t>Community Organizations</a:t>
            </a:r>
          </a:p>
          <a:p>
            <a:pPr marL="285750" lvl="1" indent="0">
              <a:buNone/>
            </a:pPr>
            <a:r>
              <a:rPr lang="en-US">
                <a:cs typeface="Calibri" panose="020F0502020204030204" pitchFamily="34" charset="0"/>
              </a:rPr>
              <a:t>(If the Applicant leveraged assistance while completing the application)</a:t>
            </a:r>
          </a:p>
        </p:txBody>
      </p:sp>
      <p:sp>
        <p:nvSpPr>
          <p:cNvPr id="13" name="Text Placeholder 3">
            <a:extLst>
              <a:ext uri="{FF2B5EF4-FFF2-40B4-BE49-F238E27FC236}">
                <a16:creationId xmlns:a16="http://schemas.microsoft.com/office/drawing/2014/main" id="{4A442216-AC4F-43AD-B454-747D765FE50A}"/>
              </a:ext>
            </a:extLst>
          </p:cNvPr>
          <p:cNvSpPr txBox="1">
            <a:spLocks/>
          </p:cNvSpPr>
          <p:nvPr/>
        </p:nvSpPr>
        <p:spPr>
          <a:xfrm>
            <a:off x="3355524" y="2234854"/>
            <a:ext cx="2651759" cy="3311980"/>
          </a:xfrm>
          <a:prstGeom prst="rect">
            <a:avLst/>
          </a:prstGeom>
          <a:solidFill>
            <a:srgbClr val="E5F9EC"/>
          </a:solidFill>
        </p:spPr>
        <p:txBody>
          <a:bodyPr vert="horz" lIns="91440" tIns="274320" rIns="0" bIns="0" rtlCol="0">
            <a:normAutofit/>
          </a:bodyPr>
          <a:lst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US">
                <a:cs typeface="Calibri" panose="020F0502020204030204" pitchFamily="34" charset="0"/>
              </a:rPr>
              <a:t>Electric Utility Account Numbers</a:t>
            </a:r>
          </a:p>
          <a:p>
            <a:pPr marL="285750" indent="-285750">
              <a:buFont typeface="Arial" panose="020B0604020202020204" pitchFamily="34" charset="0"/>
              <a:buChar char="•"/>
            </a:pPr>
            <a:r>
              <a:rPr lang="en-US">
                <a:cs typeface="Calibri" panose="020F0502020204030204" pitchFamily="34" charset="0"/>
              </a:rPr>
              <a:t>Heating Utility Account Numbers</a:t>
            </a:r>
          </a:p>
        </p:txBody>
      </p:sp>
      <p:sp>
        <p:nvSpPr>
          <p:cNvPr id="12" name="Text Placeholder 3">
            <a:extLst>
              <a:ext uri="{FF2B5EF4-FFF2-40B4-BE49-F238E27FC236}">
                <a16:creationId xmlns:a16="http://schemas.microsoft.com/office/drawing/2014/main" id="{B1A599B4-9415-49BB-B042-07298BDD7850}"/>
              </a:ext>
            </a:extLst>
          </p:cNvPr>
          <p:cNvSpPr txBox="1">
            <a:spLocks/>
          </p:cNvSpPr>
          <p:nvPr/>
        </p:nvSpPr>
        <p:spPr>
          <a:xfrm>
            <a:off x="536122" y="2234853"/>
            <a:ext cx="2651759" cy="3311980"/>
          </a:xfrm>
          <a:prstGeom prst="rect">
            <a:avLst/>
          </a:prstGeom>
          <a:solidFill>
            <a:srgbClr val="E7F2FD"/>
          </a:solidFill>
        </p:spPr>
        <p:txBody>
          <a:bodyPr vert="horz" lIns="91440" tIns="274320" rIns="0" bIns="0" rtlCol="0">
            <a:normAutofit/>
          </a:bodyPr>
          <a:lst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US">
                <a:cs typeface="Calibri" panose="020F0502020204030204" pitchFamily="34" charset="0"/>
              </a:rPr>
              <a:t>Name</a:t>
            </a:r>
          </a:p>
          <a:p>
            <a:pPr marL="285750" indent="-285750">
              <a:buFont typeface="Arial" panose="020B0604020202020204" pitchFamily="34" charset="0"/>
              <a:buChar char="•"/>
            </a:pPr>
            <a:r>
              <a:rPr lang="en-US">
                <a:cs typeface="Calibri" panose="020F0502020204030204" pitchFamily="34" charset="0"/>
              </a:rPr>
              <a:t>Address</a:t>
            </a:r>
          </a:p>
          <a:p>
            <a:pPr marL="285750" indent="-285750">
              <a:buFont typeface="Arial" panose="020B0604020202020204" pitchFamily="34" charset="0"/>
              <a:buChar char="•"/>
            </a:pPr>
            <a:r>
              <a:rPr lang="en-US">
                <a:cs typeface="Calibri" panose="020F0502020204030204" pitchFamily="34" charset="0"/>
              </a:rPr>
              <a:t>Mailing Address</a:t>
            </a:r>
          </a:p>
          <a:p>
            <a:pPr marL="285750" indent="-285750">
              <a:buFont typeface="Arial" panose="020B0604020202020204" pitchFamily="34" charset="0"/>
              <a:buChar char="•"/>
            </a:pPr>
            <a:r>
              <a:rPr lang="en-US">
                <a:cs typeface="Calibri" panose="020F0502020204030204" pitchFamily="34" charset="0"/>
              </a:rPr>
              <a:t>Building Type</a:t>
            </a:r>
          </a:p>
        </p:txBody>
      </p:sp>
      <p:pic>
        <p:nvPicPr>
          <p:cNvPr id="8" name="Graphic 7" descr="Badge 4 with solid fill">
            <a:extLst>
              <a:ext uri="{FF2B5EF4-FFF2-40B4-BE49-F238E27FC236}">
                <a16:creationId xmlns:a16="http://schemas.microsoft.com/office/drawing/2014/main" id="{5DE07753-ADE9-4A2C-8740-34C898AEFE8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000171" y="1473178"/>
            <a:ext cx="640080" cy="640080"/>
          </a:xfrm>
          <a:prstGeom prst="rect">
            <a:avLst/>
          </a:prstGeom>
        </p:spPr>
      </p:pic>
      <p:pic>
        <p:nvPicPr>
          <p:cNvPr id="9" name="Graphic 8" descr="Badge 3 with solid fill">
            <a:extLst>
              <a:ext uri="{FF2B5EF4-FFF2-40B4-BE49-F238E27FC236}">
                <a16:creationId xmlns:a16="http://schemas.microsoft.com/office/drawing/2014/main" id="{E52AC330-E0C6-4060-B86D-27D32AEF0AE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180768" y="1511133"/>
            <a:ext cx="640080" cy="640080"/>
          </a:xfrm>
          <a:prstGeom prst="rect">
            <a:avLst/>
          </a:prstGeom>
        </p:spPr>
      </p:pic>
      <p:pic>
        <p:nvPicPr>
          <p:cNvPr id="10" name="Graphic 9" descr="Badge with solid fill">
            <a:extLst>
              <a:ext uri="{FF2B5EF4-FFF2-40B4-BE49-F238E27FC236}">
                <a16:creationId xmlns:a16="http://schemas.microsoft.com/office/drawing/2014/main" id="{BD1FD080-A2F7-495B-A525-46E9BFB3F64B}"/>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361365" y="1511133"/>
            <a:ext cx="640080" cy="640080"/>
          </a:xfrm>
          <a:prstGeom prst="rect">
            <a:avLst/>
          </a:prstGeom>
        </p:spPr>
      </p:pic>
      <p:pic>
        <p:nvPicPr>
          <p:cNvPr id="11" name="Graphic 10" descr="Badge 1 with solid fill">
            <a:extLst>
              <a:ext uri="{FF2B5EF4-FFF2-40B4-BE49-F238E27FC236}">
                <a16:creationId xmlns:a16="http://schemas.microsoft.com/office/drawing/2014/main" id="{62C4C335-82CF-483F-8713-DA09E22E1711}"/>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551750" y="1511133"/>
            <a:ext cx="640080" cy="640080"/>
          </a:xfrm>
          <a:prstGeom prst="rect">
            <a:avLst/>
          </a:prstGeom>
        </p:spPr>
      </p:pic>
      <p:sp>
        <p:nvSpPr>
          <p:cNvPr id="2" name="Text Placeholder 1">
            <a:extLst>
              <a:ext uri="{FF2B5EF4-FFF2-40B4-BE49-F238E27FC236}">
                <a16:creationId xmlns:a16="http://schemas.microsoft.com/office/drawing/2014/main" id="{38DBB0B6-0875-4220-8F82-D32A494A316B}"/>
              </a:ext>
            </a:extLst>
          </p:cNvPr>
          <p:cNvSpPr>
            <a:spLocks noGrp="1"/>
          </p:cNvSpPr>
          <p:nvPr>
            <p:ph type="body" sz="quarter" idx="10"/>
          </p:nvPr>
        </p:nvSpPr>
        <p:spPr/>
        <p:txBody>
          <a:bodyPr/>
          <a:lstStyle/>
          <a:p>
            <a:r>
              <a:rPr lang="en-US"/>
              <a:t>Application Submission Options</a:t>
            </a:r>
          </a:p>
        </p:txBody>
      </p:sp>
      <p:sp>
        <p:nvSpPr>
          <p:cNvPr id="3" name="Text Placeholder 2">
            <a:extLst>
              <a:ext uri="{FF2B5EF4-FFF2-40B4-BE49-F238E27FC236}">
                <a16:creationId xmlns:a16="http://schemas.microsoft.com/office/drawing/2014/main" id="{DB804C06-15FC-49B9-A15F-FDFE689B3F6B}"/>
              </a:ext>
            </a:extLst>
          </p:cNvPr>
          <p:cNvSpPr>
            <a:spLocks noGrp="1"/>
          </p:cNvSpPr>
          <p:nvPr>
            <p:ph type="body" sz="quarter" idx="11"/>
          </p:nvPr>
        </p:nvSpPr>
        <p:spPr>
          <a:xfrm>
            <a:off x="545910" y="982639"/>
            <a:ext cx="11082528" cy="490539"/>
          </a:xfrm>
        </p:spPr>
        <p:txBody>
          <a:bodyPr/>
          <a:lstStyle/>
          <a:p>
            <a:r>
              <a:rPr lang="en-US" sz="1600">
                <a:effectLst/>
                <a:cs typeface="Times New Roman" panose="02020603050405020304" pitchFamily="18" charset="0"/>
              </a:rPr>
              <a:t>While the Combined Residential Application is meant to streamline and simplify the application process, NYSERDA still requires a minimum amount of information to approve applicants.</a:t>
            </a:r>
          </a:p>
        </p:txBody>
      </p:sp>
      <p:sp>
        <p:nvSpPr>
          <p:cNvPr id="4" name="Round Same Side Corner Rectangle 7">
            <a:extLst>
              <a:ext uri="{FF2B5EF4-FFF2-40B4-BE49-F238E27FC236}">
                <a16:creationId xmlns:a16="http://schemas.microsoft.com/office/drawing/2014/main" id="{BFE49B21-B859-4E07-A980-A7A7B596DE68}"/>
              </a:ext>
            </a:extLst>
          </p:cNvPr>
          <p:cNvSpPr/>
          <p:nvPr/>
        </p:nvSpPr>
        <p:spPr>
          <a:xfrm>
            <a:off x="545910" y="1965279"/>
            <a:ext cx="2651760" cy="371868"/>
          </a:xfrm>
          <a:prstGeom prst="round2Same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b="1"/>
              <a:t>Customer Information</a:t>
            </a:r>
          </a:p>
        </p:txBody>
      </p:sp>
      <p:sp>
        <p:nvSpPr>
          <p:cNvPr id="5" name="Round Same Side Corner Rectangle 7">
            <a:extLst>
              <a:ext uri="{FF2B5EF4-FFF2-40B4-BE49-F238E27FC236}">
                <a16:creationId xmlns:a16="http://schemas.microsoft.com/office/drawing/2014/main" id="{E3C97984-5A85-458C-92FC-67F9CB41A132}"/>
              </a:ext>
            </a:extLst>
          </p:cNvPr>
          <p:cNvSpPr/>
          <p:nvPr/>
        </p:nvSpPr>
        <p:spPr>
          <a:xfrm>
            <a:off x="8994331" y="1965279"/>
            <a:ext cx="2651760" cy="490538"/>
          </a:xfrm>
          <a:prstGeom prst="round2Same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a:t>Income Documentation</a:t>
            </a:r>
          </a:p>
        </p:txBody>
      </p:sp>
      <p:sp>
        <p:nvSpPr>
          <p:cNvPr id="6" name="Round Same Side Corner Rectangle 7">
            <a:extLst>
              <a:ext uri="{FF2B5EF4-FFF2-40B4-BE49-F238E27FC236}">
                <a16:creationId xmlns:a16="http://schemas.microsoft.com/office/drawing/2014/main" id="{A0A7F9EC-C60B-4CA6-B363-280E2668345A}"/>
              </a:ext>
            </a:extLst>
          </p:cNvPr>
          <p:cNvSpPr/>
          <p:nvPr/>
        </p:nvSpPr>
        <p:spPr>
          <a:xfrm>
            <a:off x="3355525" y="1965279"/>
            <a:ext cx="2651760" cy="371868"/>
          </a:xfrm>
          <a:prstGeom prst="round2Same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en-US" b="1"/>
              <a:t>Utility Information</a:t>
            </a:r>
          </a:p>
        </p:txBody>
      </p:sp>
      <p:sp>
        <p:nvSpPr>
          <p:cNvPr id="7" name="Round Same Side Corner Rectangle 7">
            <a:extLst>
              <a:ext uri="{FF2B5EF4-FFF2-40B4-BE49-F238E27FC236}">
                <a16:creationId xmlns:a16="http://schemas.microsoft.com/office/drawing/2014/main" id="{B6012FAC-3B2E-4736-B2ED-8F29A5ED3641}"/>
              </a:ext>
            </a:extLst>
          </p:cNvPr>
          <p:cNvSpPr/>
          <p:nvPr/>
        </p:nvSpPr>
        <p:spPr>
          <a:xfrm>
            <a:off x="6174928" y="1965279"/>
            <a:ext cx="2651760" cy="371868"/>
          </a:xfrm>
          <a:prstGeom prst="round2Same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n-US" b="1"/>
              <a:t>Partner Information</a:t>
            </a:r>
          </a:p>
        </p:txBody>
      </p:sp>
    </p:spTree>
    <p:extLst>
      <p:ext uri="{BB962C8B-B14F-4D97-AF65-F5344CB8AC3E}">
        <p14:creationId xmlns:p14="http://schemas.microsoft.com/office/powerpoint/2010/main" val="38944454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24209A69-4CC1-4E76-9FF7-FB7A7D22A993}"/>
              </a:ext>
            </a:extLst>
          </p:cNvPr>
          <p:cNvSpPr>
            <a:spLocks noGrp="1"/>
          </p:cNvSpPr>
          <p:nvPr>
            <p:ph type="title"/>
          </p:nvPr>
        </p:nvSpPr>
        <p:spPr/>
        <p:txBody>
          <a:bodyPr/>
          <a:lstStyle/>
          <a:p>
            <a:r>
              <a:rPr lang="en-US"/>
              <a:t>Campaign Codes</a:t>
            </a:r>
          </a:p>
        </p:txBody>
      </p:sp>
    </p:spTree>
    <p:extLst>
      <p:ext uri="{BB962C8B-B14F-4D97-AF65-F5344CB8AC3E}">
        <p14:creationId xmlns:p14="http://schemas.microsoft.com/office/powerpoint/2010/main" val="4481405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24209A69-4CC1-4E76-9FF7-FB7A7D22A993}"/>
              </a:ext>
            </a:extLst>
          </p:cNvPr>
          <p:cNvSpPr>
            <a:spLocks noGrp="1"/>
          </p:cNvSpPr>
          <p:nvPr>
            <p:ph type="title"/>
          </p:nvPr>
        </p:nvSpPr>
        <p:spPr/>
        <p:txBody>
          <a:bodyPr/>
          <a:lstStyle/>
          <a:p>
            <a:r>
              <a:rPr lang="en-US"/>
              <a:t>Salesforce Application Portal</a:t>
            </a:r>
          </a:p>
        </p:txBody>
      </p:sp>
    </p:spTree>
    <p:extLst>
      <p:ext uri="{BB962C8B-B14F-4D97-AF65-F5344CB8AC3E}">
        <p14:creationId xmlns:p14="http://schemas.microsoft.com/office/powerpoint/2010/main" val="5922521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BB7542F-F68F-4AE8-988D-A03449F307FF}"/>
              </a:ext>
            </a:extLst>
          </p:cNvPr>
          <p:cNvSpPr>
            <a:spLocks noGrp="1"/>
          </p:cNvSpPr>
          <p:nvPr>
            <p:ph type="body" sz="quarter" idx="10"/>
          </p:nvPr>
        </p:nvSpPr>
        <p:spPr/>
        <p:txBody>
          <a:bodyPr/>
          <a:lstStyle/>
          <a:p>
            <a:r>
              <a:rPr lang="en-US"/>
              <a:t>Salesforce Application Portal</a:t>
            </a:r>
          </a:p>
        </p:txBody>
      </p:sp>
      <p:sp>
        <p:nvSpPr>
          <p:cNvPr id="12" name="Text Placeholder 2">
            <a:extLst>
              <a:ext uri="{FF2B5EF4-FFF2-40B4-BE49-F238E27FC236}">
                <a16:creationId xmlns:a16="http://schemas.microsoft.com/office/drawing/2014/main" id="{B72F5A9A-F678-47EA-B1B4-BB8FB52B167B}"/>
              </a:ext>
            </a:extLst>
          </p:cNvPr>
          <p:cNvSpPr>
            <a:spLocks noGrp="1"/>
          </p:cNvSpPr>
          <p:nvPr>
            <p:ph type="body" sz="quarter" idx="11"/>
          </p:nvPr>
        </p:nvSpPr>
        <p:spPr/>
        <p:txBody>
          <a:bodyPr/>
          <a:lstStyle/>
          <a:p>
            <a:r>
              <a:rPr lang="en-US" sz="1600" dirty="0">
                <a:effectLst/>
                <a:cs typeface="Times New Roman" panose="02020603050405020304" pitchFamily="18" charset="0"/>
              </a:rPr>
              <a:t>Applicants are required to create a </a:t>
            </a:r>
            <a:r>
              <a:rPr lang="en-US" b="1" dirty="0">
                <a:cs typeface="Times New Roman" panose="02020603050405020304" pitchFamily="18" charset="0"/>
                <a:hlinkClick r:id="rId3"/>
              </a:rPr>
              <a:t>Salesforce Application Portal</a:t>
            </a:r>
            <a:r>
              <a:rPr lang="en-US" dirty="0">
                <a:cs typeface="Times New Roman" panose="02020603050405020304" pitchFamily="18" charset="0"/>
              </a:rPr>
              <a:t> </a:t>
            </a:r>
            <a:r>
              <a:rPr lang="en-US" sz="1600" dirty="0">
                <a:effectLst/>
                <a:cs typeface="Times New Roman" panose="02020603050405020304" pitchFamily="18" charset="0"/>
              </a:rPr>
              <a:t>account to use the </a:t>
            </a:r>
            <a:r>
              <a:rPr lang="en-US" sz="1600" b="1" dirty="0">
                <a:effectLst/>
                <a:cs typeface="Times New Roman" panose="02020603050405020304" pitchFamily="18" charset="0"/>
              </a:rPr>
              <a:t>Online</a:t>
            </a:r>
            <a:r>
              <a:rPr lang="en-US" sz="1600" dirty="0">
                <a:effectLst/>
                <a:cs typeface="Times New Roman" panose="02020603050405020304" pitchFamily="18" charset="0"/>
              </a:rPr>
              <a:t> Application</a:t>
            </a:r>
            <a:r>
              <a:rPr lang="en-US" sz="1600" baseline="30000" dirty="0">
                <a:effectLst/>
                <a:cs typeface="Times New Roman" panose="02020603050405020304" pitchFamily="18" charset="0"/>
              </a:rPr>
              <a:t>1</a:t>
            </a:r>
            <a:r>
              <a:rPr lang="en-US" sz="1600" dirty="0">
                <a:effectLst/>
                <a:cs typeface="Times New Roman" panose="02020603050405020304" pitchFamily="18" charset="0"/>
              </a:rPr>
              <a:t>.</a:t>
            </a:r>
          </a:p>
          <a:p>
            <a:r>
              <a:rPr lang="en-US" sz="1600" dirty="0">
                <a:effectLst/>
                <a:cs typeface="Times New Roman" panose="02020603050405020304" pitchFamily="18" charset="0"/>
              </a:rPr>
              <a:t>A </a:t>
            </a:r>
            <a:r>
              <a:rPr lang="en-US" b="1" dirty="0">
                <a:cs typeface="Times New Roman" panose="02020603050405020304" pitchFamily="18" charset="0"/>
                <a:hlinkClick r:id="rId3"/>
              </a:rPr>
              <a:t>Salesforce Application Portal</a:t>
            </a:r>
            <a:r>
              <a:rPr lang="en-US" b="1" dirty="0">
                <a:cs typeface="Times New Roman" panose="02020603050405020304" pitchFamily="18" charset="0"/>
              </a:rPr>
              <a:t> </a:t>
            </a:r>
            <a:r>
              <a:rPr lang="en-US" dirty="0">
                <a:cs typeface="Times New Roman" panose="02020603050405020304" pitchFamily="18" charset="0"/>
              </a:rPr>
              <a:t>account provides multiple methods of communication:</a:t>
            </a:r>
          </a:p>
          <a:p>
            <a:r>
              <a:rPr lang="en-US" b="1" dirty="0">
                <a:cs typeface="Times New Roman" panose="02020603050405020304" pitchFamily="18" charset="0"/>
              </a:rPr>
              <a:t>Notes &amp; Attachments:</a:t>
            </a:r>
          </a:p>
          <a:p>
            <a:pPr marL="285750" indent="-285750">
              <a:buFont typeface="Arial" panose="020B0604020202020204" pitchFamily="34" charset="0"/>
              <a:buChar char="•"/>
            </a:pPr>
            <a:r>
              <a:rPr lang="en-US" sz="1600" dirty="0">
                <a:effectLst/>
                <a:cs typeface="Times New Roman" panose="02020603050405020304" pitchFamily="18" charset="0"/>
              </a:rPr>
              <a:t>Allows Applicants to communicate with the NY</a:t>
            </a:r>
            <a:r>
              <a:rPr lang="en-US" dirty="0">
                <a:cs typeface="Times New Roman" panose="02020603050405020304" pitchFamily="18" charset="0"/>
              </a:rPr>
              <a:t>SERDA program (even after application submission).</a:t>
            </a:r>
          </a:p>
          <a:p>
            <a:pPr marL="285750" indent="-285750">
              <a:buFont typeface="Arial" panose="020B0604020202020204" pitchFamily="34" charset="0"/>
              <a:buChar char="•"/>
            </a:pPr>
            <a:r>
              <a:rPr lang="en-US" sz="1600" dirty="0">
                <a:effectLst/>
                <a:cs typeface="Times New Roman" panose="02020603050405020304" pitchFamily="18" charset="0"/>
              </a:rPr>
              <a:t>Allows Applicants to update information or documents in their application</a:t>
            </a:r>
            <a:r>
              <a:rPr lang="en-US" dirty="0">
                <a:cs typeface="Times New Roman" panose="02020603050405020304" pitchFamily="18" charset="0"/>
              </a:rPr>
              <a:t>.</a:t>
            </a:r>
          </a:p>
          <a:p>
            <a:r>
              <a:rPr lang="en-US" b="1" dirty="0">
                <a:cs typeface="Times New Roman" panose="02020603050405020304" pitchFamily="18" charset="0"/>
              </a:rPr>
              <a:t>Chatter Feed:</a:t>
            </a:r>
          </a:p>
          <a:p>
            <a:pPr marL="285750" indent="-285750">
              <a:buFont typeface="Arial" panose="020B0604020202020204" pitchFamily="34" charset="0"/>
              <a:buChar char="•"/>
            </a:pPr>
            <a:r>
              <a:rPr lang="en-US" dirty="0">
                <a:cs typeface="Times New Roman" panose="02020603050405020304" pitchFamily="18" charset="0"/>
              </a:rPr>
              <a:t>Allows Contractors to communicate</a:t>
            </a:r>
            <a:r>
              <a:rPr lang="en-US" baseline="30000" dirty="0">
                <a:cs typeface="Times New Roman" panose="02020603050405020304" pitchFamily="18" charset="0"/>
              </a:rPr>
              <a:t>2</a:t>
            </a:r>
            <a:r>
              <a:rPr lang="en-US" dirty="0">
                <a:cs typeface="Times New Roman" panose="02020603050405020304" pitchFamily="18" charset="0"/>
              </a:rPr>
              <a:t> with the NYSERDA Program and Program Implementation (even after application submission).</a:t>
            </a:r>
          </a:p>
        </p:txBody>
      </p:sp>
      <p:grpSp>
        <p:nvGrpSpPr>
          <p:cNvPr id="13" name="Group 12">
            <a:extLst>
              <a:ext uri="{FF2B5EF4-FFF2-40B4-BE49-F238E27FC236}">
                <a16:creationId xmlns:a16="http://schemas.microsoft.com/office/drawing/2014/main" id="{27094EF5-C653-48AA-907A-3490FF0D2970}"/>
              </a:ext>
            </a:extLst>
          </p:cNvPr>
          <p:cNvGrpSpPr/>
          <p:nvPr/>
        </p:nvGrpSpPr>
        <p:grpSpPr>
          <a:xfrm>
            <a:off x="6214283" y="982637"/>
            <a:ext cx="5414154" cy="5031632"/>
            <a:chOff x="3794760" y="914400"/>
            <a:chExt cx="5047488" cy="4690872"/>
          </a:xfrm>
        </p:grpSpPr>
        <p:pic>
          <p:nvPicPr>
            <p:cNvPr id="14" name="Picture 13">
              <a:extLst>
                <a:ext uri="{FF2B5EF4-FFF2-40B4-BE49-F238E27FC236}">
                  <a16:creationId xmlns:a16="http://schemas.microsoft.com/office/drawing/2014/main" id="{CFED0BA3-7216-4F73-B19D-9E80C9E590F7}"/>
                </a:ext>
              </a:extLst>
            </p:cNvPr>
            <p:cNvPicPr>
              <a:picLocks noChangeAspect="1"/>
            </p:cNvPicPr>
            <p:nvPr/>
          </p:nvPicPr>
          <p:blipFill rotWithShape="1">
            <a:blip r:embed="rId4"/>
            <a:srcRect l="16318" t="11925" r="9806" b="17046"/>
            <a:stretch/>
          </p:blipFill>
          <p:spPr>
            <a:xfrm>
              <a:off x="3794760" y="914400"/>
              <a:ext cx="5047488" cy="4690872"/>
            </a:xfrm>
            <a:prstGeom prst="rect">
              <a:avLst/>
            </a:prstGeom>
            <a:ln w="12700">
              <a:solidFill>
                <a:srgbClr val="9F9F9F"/>
              </a:solidFill>
            </a:ln>
          </p:spPr>
        </p:pic>
        <p:sp>
          <p:nvSpPr>
            <p:cNvPr id="15" name="Rectangle 14">
              <a:extLst>
                <a:ext uri="{FF2B5EF4-FFF2-40B4-BE49-F238E27FC236}">
                  <a16:creationId xmlns:a16="http://schemas.microsoft.com/office/drawing/2014/main" id="{92FF8159-B7BF-45CA-B13B-CF1F08EC5CF8}"/>
                </a:ext>
              </a:extLst>
            </p:cNvPr>
            <p:cNvSpPr/>
            <p:nvPr/>
          </p:nvSpPr>
          <p:spPr>
            <a:xfrm>
              <a:off x="8017565" y="2544417"/>
              <a:ext cx="344557" cy="3578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7918895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BB7542F-F68F-4AE8-988D-A03449F307FF}"/>
              </a:ext>
            </a:extLst>
          </p:cNvPr>
          <p:cNvSpPr>
            <a:spLocks noGrp="1"/>
          </p:cNvSpPr>
          <p:nvPr>
            <p:ph type="body" sz="quarter" idx="10"/>
          </p:nvPr>
        </p:nvSpPr>
        <p:spPr/>
        <p:txBody>
          <a:bodyPr/>
          <a:lstStyle/>
          <a:p>
            <a:r>
              <a:rPr lang="en-US"/>
              <a:t>Salesforce Application Portal</a:t>
            </a:r>
          </a:p>
        </p:txBody>
      </p:sp>
      <p:sp>
        <p:nvSpPr>
          <p:cNvPr id="5" name="Text Placeholder 3">
            <a:extLst>
              <a:ext uri="{FF2B5EF4-FFF2-40B4-BE49-F238E27FC236}">
                <a16:creationId xmlns:a16="http://schemas.microsoft.com/office/drawing/2014/main" id="{66C911AA-9FA5-4DE1-8E15-813E72504481}"/>
              </a:ext>
            </a:extLst>
          </p:cNvPr>
          <p:cNvSpPr txBox="1">
            <a:spLocks/>
          </p:cNvSpPr>
          <p:nvPr/>
        </p:nvSpPr>
        <p:spPr>
          <a:xfrm>
            <a:off x="6342495" y="1168573"/>
            <a:ext cx="5295732" cy="4272857"/>
          </a:xfrm>
          <a:prstGeom prst="rect">
            <a:avLst/>
          </a:prstGeom>
          <a:solidFill>
            <a:srgbClr val="E5F9EC"/>
          </a:solidFill>
        </p:spPr>
        <p:txBody>
          <a:bodyPr vert="horz" lIns="91440" tIns="274320" rIns="0" bIns="0" rtlCol="0">
            <a:normAutofit/>
          </a:bodyPr>
          <a:lst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US" sz="1800">
                <a:cs typeface="Calibri"/>
              </a:rPr>
              <a:t>User access is managed at the </a:t>
            </a:r>
            <a:r>
              <a:rPr lang="en-US" sz="1800">
                <a:latin typeface="Roboto" panose="02000000000000000000" pitchFamily="2" charset="0"/>
                <a:ea typeface="Roboto" panose="02000000000000000000" pitchFamily="2" charset="0"/>
                <a:cs typeface="Calibri"/>
              </a:rPr>
              <a:t>NYSERDA</a:t>
            </a:r>
            <a:r>
              <a:rPr lang="en-US" sz="1800">
                <a:cs typeface="Calibri"/>
              </a:rPr>
              <a:t> level. Access must be granted to an individual (group accounts are not allowed).  </a:t>
            </a:r>
          </a:p>
          <a:p>
            <a:pPr marL="285750" indent="-285750">
              <a:buFont typeface="Arial" panose="020B0604020202020204" pitchFamily="34" charset="0"/>
              <a:buChar char="•"/>
            </a:pPr>
            <a:r>
              <a:rPr lang="en-US" sz="1800">
                <a:cs typeface="Calibri"/>
              </a:rPr>
              <a:t>Users under the same organization profile will have access to the application data as soon as a customer saves the application, regardless if completed or not.  Requires the following:</a:t>
            </a:r>
          </a:p>
          <a:p>
            <a:pPr marL="571500" lvl="1" indent="-342900">
              <a:buAutoNum type="arabicPeriod"/>
            </a:pPr>
            <a:r>
              <a:rPr lang="en-US">
                <a:cs typeface="Calibri"/>
              </a:rPr>
              <a:t>All users to sign a Non-Discloser Agreement.</a:t>
            </a:r>
          </a:p>
          <a:p>
            <a:pPr lvl="3" indent="0">
              <a:buNone/>
            </a:pPr>
            <a:r>
              <a:rPr lang="en-US">
                <a:cs typeface="Calibri"/>
              </a:rPr>
              <a:t>Copies of the NDA have been distributed.  Contact your NYSERDA Manager if you need them resent.</a:t>
            </a:r>
          </a:p>
          <a:p>
            <a:pPr marL="571500" lvl="1" indent="-342900">
              <a:buAutoNum type="arabicPeriod"/>
            </a:pPr>
            <a:r>
              <a:rPr lang="en-US">
                <a:cs typeface="Calibri"/>
              </a:rPr>
              <a:t>Regularly updating Salesforce user profiles/access rights through your NYSERDA Manager.</a:t>
            </a:r>
          </a:p>
          <a:p>
            <a:pPr marL="285750" indent="-285750">
              <a:buFont typeface="Arial" panose="020B0604020202020204" pitchFamily="34" charset="0"/>
              <a:buChar char="•"/>
            </a:pPr>
            <a:r>
              <a:rPr lang="en-US" sz="1800">
                <a:cs typeface="Calibri"/>
              </a:rPr>
              <a:t>Sensitive data and uploaded documents will remain available. </a:t>
            </a:r>
          </a:p>
        </p:txBody>
      </p:sp>
      <p:sp>
        <p:nvSpPr>
          <p:cNvPr id="6" name="Text Placeholder 3">
            <a:extLst>
              <a:ext uri="{FF2B5EF4-FFF2-40B4-BE49-F238E27FC236}">
                <a16:creationId xmlns:a16="http://schemas.microsoft.com/office/drawing/2014/main" id="{6EC3476E-432D-4185-A94C-F9653F5A41A6}"/>
              </a:ext>
            </a:extLst>
          </p:cNvPr>
          <p:cNvSpPr txBox="1">
            <a:spLocks/>
          </p:cNvSpPr>
          <p:nvPr/>
        </p:nvSpPr>
        <p:spPr>
          <a:xfrm>
            <a:off x="545949" y="1168573"/>
            <a:ext cx="5323135" cy="4272857"/>
          </a:xfrm>
          <a:prstGeom prst="rect">
            <a:avLst/>
          </a:prstGeom>
          <a:solidFill>
            <a:srgbClr val="E7F2FD"/>
          </a:solidFill>
        </p:spPr>
        <p:txBody>
          <a:bodyPr vert="horz" lIns="91440" tIns="274320" rIns="0" bIns="0" rtlCol="0">
            <a:normAutofit/>
          </a:bodyPr>
          <a:lst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US" sz="1800">
                <a:cs typeface="Calibri"/>
              </a:rPr>
              <a:t>User access is managed at the </a:t>
            </a:r>
            <a:r>
              <a:rPr lang="en-US" sz="1800">
                <a:latin typeface="Roboto" panose="02000000000000000000" pitchFamily="2" charset="0"/>
                <a:ea typeface="Roboto" panose="02000000000000000000" pitchFamily="2" charset="0"/>
                <a:cs typeface="Calibri"/>
              </a:rPr>
              <a:t>Company</a:t>
            </a:r>
            <a:r>
              <a:rPr lang="en-US" sz="1800">
                <a:cs typeface="Calibri"/>
              </a:rPr>
              <a:t> level.  Access must be granted to an individual.</a:t>
            </a:r>
            <a:br>
              <a:rPr lang="en-US" sz="1800">
                <a:cs typeface="Calibri"/>
              </a:rPr>
            </a:br>
            <a:r>
              <a:rPr lang="en-US" sz="1800">
                <a:cs typeface="Calibri"/>
              </a:rPr>
              <a:t>(group accounts are not allowed)</a:t>
            </a:r>
          </a:p>
          <a:p>
            <a:pPr marL="288925" lvl="1" indent="0">
              <a:buNone/>
            </a:pPr>
            <a:r>
              <a:rPr lang="en-US">
                <a:cs typeface="Calibri"/>
                <a:hlinkClick r:id="rId2"/>
              </a:rPr>
              <a:t>Managing User Access</a:t>
            </a:r>
            <a:endParaRPr lang="en-US">
              <a:cs typeface="Calibri"/>
            </a:endParaRPr>
          </a:p>
          <a:p>
            <a:pPr marL="285750" indent="-285750">
              <a:buFont typeface="Arial" panose="020B0604020202020204" pitchFamily="34" charset="0"/>
              <a:buChar char="•"/>
            </a:pPr>
            <a:r>
              <a:rPr lang="en-US" sz="1800">
                <a:cs typeface="Calibri"/>
              </a:rPr>
              <a:t>Users under the same company profile will have access to the application data once:</a:t>
            </a:r>
          </a:p>
          <a:p>
            <a:pPr marL="571500" lvl="1" indent="-342900">
              <a:buFont typeface="+mj-lt"/>
              <a:buAutoNum type="arabicPeriod"/>
            </a:pPr>
            <a:r>
              <a:rPr lang="en-US">
                <a:cs typeface="Calibri"/>
              </a:rPr>
              <a:t>Customer submits the application for review and project is assigned to the contractor.</a:t>
            </a:r>
          </a:p>
          <a:p>
            <a:pPr marL="571500" lvl="1" indent="-342900">
              <a:buFont typeface="+mj-lt"/>
              <a:buAutoNum type="arabicPeriod"/>
            </a:pPr>
            <a:r>
              <a:rPr lang="en-US">
                <a:cs typeface="Calibri"/>
              </a:rPr>
              <a:t>Customer selects a specific contractor or is entered via campaign and upon application approval. </a:t>
            </a:r>
          </a:p>
          <a:p>
            <a:pPr marL="285750" indent="-285750">
              <a:buFont typeface="Arial" panose="020B0604020202020204" pitchFamily="34" charset="0"/>
              <a:buChar char="•"/>
            </a:pPr>
            <a:r>
              <a:rPr lang="en-US" sz="1800">
                <a:cs typeface="Calibri"/>
              </a:rPr>
              <a:t>Each company will be responsible to maintain user access to their company profile.</a:t>
            </a:r>
          </a:p>
          <a:p>
            <a:pPr marL="285750" indent="-285750">
              <a:buFont typeface="Arial" panose="020B0604020202020204" pitchFamily="34" charset="0"/>
              <a:buChar char="•"/>
            </a:pPr>
            <a:r>
              <a:rPr lang="en-US" sz="1800">
                <a:cs typeface="Calibri"/>
              </a:rPr>
              <a:t>Sensitive data will be hidden once the application is  submitted and will no longer be accessible.</a:t>
            </a:r>
          </a:p>
          <a:p>
            <a:pPr marL="285750" indent="-285750">
              <a:buFont typeface="Arial" panose="020B0604020202020204" pitchFamily="34" charset="0"/>
              <a:buChar char="•"/>
            </a:pPr>
            <a:endParaRPr lang="en-US" sz="1800">
              <a:cs typeface="Calibri"/>
            </a:endParaRPr>
          </a:p>
        </p:txBody>
      </p:sp>
      <p:sp>
        <p:nvSpPr>
          <p:cNvPr id="7" name="Round Same Side Corner Rectangle 7">
            <a:extLst>
              <a:ext uri="{FF2B5EF4-FFF2-40B4-BE49-F238E27FC236}">
                <a16:creationId xmlns:a16="http://schemas.microsoft.com/office/drawing/2014/main" id="{5FE304F9-2BBC-4B2E-96B5-7D897DC464A7}"/>
              </a:ext>
            </a:extLst>
          </p:cNvPr>
          <p:cNvSpPr/>
          <p:nvPr/>
        </p:nvSpPr>
        <p:spPr>
          <a:xfrm>
            <a:off x="536121" y="982639"/>
            <a:ext cx="5323174" cy="371868"/>
          </a:xfrm>
          <a:prstGeom prst="round2Same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b="1"/>
              <a:t>Participating Contractors</a:t>
            </a:r>
          </a:p>
        </p:txBody>
      </p:sp>
      <p:sp>
        <p:nvSpPr>
          <p:cNvPr id="8" name="Round Same Side Corner Rectangle 7">
            <a:extLst>
              <a:ext uri="{FF2B5EF4-FFF2-40B4-BE49-F238E27FC236}">
                <a16:creationId xmlns:a16="http://schemas.microsoft.com/office/drawing/2014/main" id="{C0E0B40C-B239-4A6E-8F1B-738EBBAE9A6B}"/>
              </a:ext>
            </a:extLst>
          </p:cNvPr>
          <p:cNvSpPr/>
          <p:nvPr/>
        </p:nvSpPr>
        <p:spPr>
          <a:xfrm>
            <a:off x="6332706" y="982639"/>
            <a:ext cx="5295732" cy="371868"/>
          </a:xfrm>
          <a:prstGeom prst="round2Same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en-US" b="1"/>
              <a:t>Community Energy Advisors</a:t>
            </a:r>
          </a:p>
        </p:txBody>
      </p:sp>
    </p:spTree>
    <p:extLst>
      <p:ext uri="{BB962C8B-B14F-4D97-AF65-F5344CB8AC3E}">
        <p14:creationId xmlns:p14="http://schemas.microsoft.com/office/powerpoint/2010/main" val="38585059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24209A69-4CC1-4E76-9FF7-FB7A7D22A993}"/>
              </a:ext>
            </a:extLst>
          </p:cNvPr>
          <p:cNvSpPr>
            <a:spLocks noGrp="1"/>
          </p:cNvSpPr>
          <p:nvPr>
            <p:ph type="title"/>
          </p:nvPr>
        </p:nvSpPr>
        <p:spPr/>
        <p:txBody>
          <a:bodyPr/>
          <a:lstStyle/>
          <a:p>
            <a:r>
              <a:rPr lang="en-US"/>
              <a:t>Online Application Process</a:t>
            </a:r>
          </a:p>
        </p:txBody>
      </p:sp>
    </p:spTree>
    <p:extLst>
      <p:ext uri="{BB962C8B-B14F-4D97-AF65-F5344CB8AC3E}">
        <p14:creationId xmlns:p14="http://schemas.microsoft.com/office/powerpoint/2010/main" val="29525552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86623EC-4535-C747-AB6D-FA22063C1A59}"/>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6A23DF72-66F0-5C4E-A333-87BBB14FB697}"/>
              </a:ext>
            </a:extLst>
          </p:cNvPr>
          <p:cNvSpPr>
            <a:spLocks noGrp="1"/>
          </p:cNvSpPr>
          <p:nvPr>
            <p:ph type="body" sz="quarter" idx="11"/>
          </p:nvPr>
        </p:nvSpPr>
        <p:spPr/>
        <p:txBody>
          <a:bodyPr/>
          <a:lstStyle/>
          <a:p>
            <a:pPr marL="285750" indent="-285750">
              <a:buFont typeface="Arial" panose="020B0604020202020204" pitchFamily="34" charset="0"/>
              <a:buChar char="•"/>
            </a:pPr>
            <a:r>
              <a:rPr lang="en-US"/>
              <a:t>The </a:t>
            </a:r>
            <a:r>
              <a:rPr lang="en-US" b="1"/>
              <a:t>Combined Residential Application </a:t>
            </a:r>
            <a:r>
              <a:rPr lang="en-US"/>
              <a:t>(</a:t>
            </a:r>
            <a:r>
              <a:rPr lang="en-US" b="1"/>
              <a:t>Online</a:t>
            </a:r>
            <a:r>
              <a:rPr lang="en-US"/>
              <a:t> or </a:t>
            </a:r>
            <a:r>
              <a:rPr lang="en-US" b="1"/>
              <a:t>Paper</a:t>
            </a:r>
            <a:r>
              <a:rPr lang="en-US"/>
              <a:t>) is accessed from </a:t>
            </a:r>
            <a:r>
              <a:rPr lang="en-US">
                <a:hlinkClick r:id="rId2"/>
              </a:rPr>
              <a:t>nyserda.ny.gov/ahp-empower</a:t>
            </a:r>
            <a:r>
              <a:rPr lang="en-US"/>
              <a:t>.</a:t>
            </a:r>
          </a:p>
          <a:p>
            <a:pPr marL="285750" indent="-285750">
              <a:buFont typeface="Arial" panose="020B0604020202020204" pitchFamily="34" charset="0"/>
              <a:buChar char="•"/>
            </a:pPr>
            <a:r>
              <a:rPr lang="en-US"/>
              <a:t>It can also be accessed from an Applicant’s </a:t>
            </a:r>
            <a:r>
              <a:rPr lang="en-US" b="1"/>
              <a:t>Salesforce Application Portal</a:t>
            </a:r>
            <a:r>
              <a:rPr lang="en-US"/>
              <a:t>.</a:t>
            </a:r>
          </a:p>
          <a:p>
            <a:pPr marL="514350" lvl="1" indent="-285750"/>
            <a:r>
              <a:rPr lang="en-US"/>
              <a:t>Once in the Portal, click the </a:t>
            </a:r>
            <a:r>
              <a:rPr lang="en-US" b="1"/>
              <a:t>Combined Residential Application</a:t>
            </a:r>
            <a:r>
              <a:rPr lang="en-US"/>
              <a:t> option in the </a:t>
            </a:r>
            <a:r>
              <a:rPr lang="en-US" b="1"/>
              <a:t>Submit a New Application</a:t>
            </a:r>
            <a:r>
              <a:rPr lang="en-US"/>
              <a:t> tab.</a:t>
            </a:r>
          </a:p>
        </p:txBody>
      </p:sp>
      <p:grpSp>
        <p:nvGrpSpPr>
          <p:cNvPr id="6" name="Group 5">
            <a:extLst>
              <a:ext uri="{FF2B5EF4-FFF2-40B4-BE49-F238E27FC236}">
                <a16:creationId xmlns:a16="http://schemas.microsoft.com/office/drawing/2014/main" id="{75E98F67-CEBE-1A47-806F-157BA9BFE1CF}"/>
              </a:ext>
            </a:extLst>
          </p:cNvPr>
          <p:cNvGrpSpPr/>
          <p:nvPr/>
        </p:nvGrpSpPr>
        <p:grpSpPr>
          <a:xfrm>
            <a:off x="6214283" y="982638"/>
            <a:ext cx="5424715" cy="4155419"/>
            <a:chOff x="919410" y="1188720"/>
            <a:chExt cx="8138160" cy="6233962"/>
          </a:xfrm>
        </p:grpSpPr>
        <p:pic>
          <p:nvPicPr>
            <p:cNvPr id="7" name="Picture 6" descr="Graphical user interface, text, application, email&#10;&#10;Description automatically generated">
              <a:extLst>
                <a:ext uri="{FF2B5EF4-FFF2-40B4-BE49-F238E27FC236}">
                  <a16:creationId xmlns:a16="http://schemas.microsoft.com/office/drawing/2014/main" id="{E4682CD1-A464-474C-ADE2-C6766037D609}"/>
                </a:ext>
              </a:extLst>
            </p:cNvPr>
            <p:cNvPicPr>
              <a:picLocks noChangeAspect="1"/>
            </p:cNvPicPr>
            <p:nvPr/>
          </p:nvPicPr>
          <p:blipFill rotWithShape="1">
            <a:blip r:embed="rId3"/>
            <a:srcRect l="1634" t="2860" r="24882" b="7808"/>
            <a:stretch/>
          </p:blipFill>
          <p:spPr>
            <a:xfrm>
              <a:off x="919410" y="1188720"/>
              <a:ext cx="8138160" cy="6233962"/>
            </a:xfrm>
            <a:prstGeom prst="rect">
              <a:avLst/>
            </a:prstGeom>
            <a:ln w="12700">
              <a:noFill/>
            </a:ln>
          </p:spPr>
        </p:pic>
        <p:sp>
          <p:nvSpPr>
            <p:cNvPr id="8" name="Rectangle 7">
              <a:extLst>
                <a:ext uri="{FF2B5EF4-FFF2-40B4-BE49-F238E27FC236}">
                  <a16:creationId xmlns:a16="http://schemas.microsoft.com/office/drawing/2014/main" id="{A82955AD-64C5-314E-A2F3-8AC038F61D55}"/>
                </a:ext>
              </a:extLst>
            </p:cNvPr>
            <p:cNvSpPr/>
            <p:nvPr/>
          </p:nvSpPr>
          <p:spPr>
            <a:xfrm>
              <a:off x="8873420" y="1559312"/>
              <a:ext cx="184150" cy="5107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0AA5CFBB-11C0-714F-9266-BB430A7887D2}"/>
                </a:ext>
              </a:extLst>
            </p:cNvPr>
            <p:cNvSpPr/>
            <p:nvPr/>
          </p:nvSpPr>
          <p:spPr>
            <a:xfrm>
              <a:off x="919410" y="1188720"/>
              <a:ext cx="8138160" cy="6233962"/>
            </a:xfrm>
            <a:prstGeom prst="rect">
              <a:avLst/>
            </a:prstGeom>
            <a:noFill/>
            <a:ln>
              <a:solidFill>
                <a:srgbClr val="9F9F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0561694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6" name="Text Placeholder 5">
            <a:extLst>
              <a:ext uri="{FF2B5EF4-FFF2-40B4-BE49-F238E27FC236}">
                <a16:creationId xmlns:a16="http://schemas.microsoft.com/office/drawing/2014/main" id="{F9461D35-24CA-4380-A410-7FD1EA8A2A88}"/>
              </a:ext>
            </a:extLst>
          </p:cNvPr>
          <p:cNvSpPr>
            <a:spLocks noGrp="1"/>
          </p:cNvSpPr>
          <p:nvPr>
            <p:ph type="body" sz="quarter" idx="11"/>
          </p:nvPr>
        </p:nvSpPr>
        <p:spPr/>
        <p:txBody>
          <a:bodyPr>
            <a:normAutofit/>
          </a:bodyPr>
          <a:lstStyle/>
          <a:p>
            <a:pPr marL="285750" indent="-285750">
              <a:buFont typeface="Arial" panose="020B0604020202020204" pitchFamily="34" charset="0"/>
              <a:buChar char="•"/>
            </a:pPr>
            <a:r>
              <a:rPr lang="en-US"/>
              <a:t>The </a:t>
            </a:r>
            <a:r>
              <a:rPr lang="en-US" b="1"/>
              <a:t>Combined Residential Application</a:t>
            </a:r>
            <a:r>
              <a:rPr lang="en-US"/>
              <a:t> contains seven (7) steps (pages) that navigate Applicants through the application process.</a:t>
            </a:r>
          </a:p>
          <a:p>
            <a:pPr marL="285750" indent="-285750">
              <a:buFont typeface="Arial" panose="020B0604020202020204" pitchFamily="34" charset="0"/>
              <a:buChar char="•"/>
            </a:pPr>
            <a:r>
              <a:rPr lang="en-US"/>
              <a:t>Each step (page) contains:</a:t>
            </a:r>
          </a:p>
          <a:p>
            <a:pPr marL="514350" lvl="1" indent="-285750"/>
            <a:r>
              <a:rPr lang="en-US"/>
              <a:t>A series of fields and information that must be provided.</a:t>
            </a:r>
            <a:br>
              <a:rPr lang="en-US"/>
            </a:br>
            <a:r>
              <a:rPr lang="en-US"/>
              <a:t>(Required fields are denoted with a red asterisk.)</a:t>
            </a:r>
          </a:p>
          <a:p>
            <a:pPr marL="514350" lvl="1" indent="-285750"/>
            <a:r>
              <a:rPr lang="en-US"/>
              <a:t>Instructional text at the top of the page to provide additional clarity regarding the application and requested information.</a:t>
            </a:r>
            <a:br>
              <a:rPr lang="en-US"/>
            </a:br>
            <a:r>
              <a:rPr lang="en-US"/>
              <a:t>(We recommend all Applicants review this information before entering information on any step (page)</a:t>
            </a:r>
          </a:p>
          <a:p>
            <a:pPr marL="285750" indent="-285750">
              <a:buFont typeface="Arial" panose="020B0604020202020204" pitchFamily="34" charset="0"/>
              <a:buChar char="•"/>
            </a:pPr>
            <a:r>
              <a:rPr lang="en-US"/>
              <a:t>Application progress can be </a:t>
            </a:r>
            <a:r>
              <a:rPr lang="en-US" b="1"/>
              <a:t>Saved</a:t>
            </a:r>
            <a:r>
              <a:rPr lang="en-US"/>
              <a:t> on each step (page) by clicking the </a:t>
            </a:r>
            <a:r>
              <a:rPr lang="en-US" b="1"/>
              <a:t>Save</a:t>
            </a:r>
            <a:r>
              <a:rPr lang="en-US"/>
              <a:t> button</a:t>
            </a:r>
            <a:r>
              <a:rPr lang="en-US" baseline="30000"/>
              <a:t>1</a:t>
            </a:r>
            <a:r>
              <a:rPr lang="en-US"/>
              <a:t>.</a:t>
            </a:r>
          </a:p>
        </p:txBody>
      </p:sp>
      <p:grpSp>
        <p:nvGrpSpPr>
          <p:cNvPr id="8" name="Group 7">
            <a:extLst>
              <a:ext uri="{FF2B5EF4-FFF2-40B4-BE49-F238E27FC236}">
                <a16:creationId xmlns:a16="http://schemas.microsoft.com/office/drawing/2014/main" id="{EFA9BC84-B8F4-447B-B679-0BA80BCDE8EF}"/>
              </a:ext>
            </a:extLst>
          </p:cNvPr>
          <p:cNvGrpSpPr/>
          <p:nvPr/>
        </p:nvGrpSpPr>
        <p:grpSpPr>
          <a:xfrm>
            <a:off x="564037" y="3940916"/>
            <a:ext cx="11082526" cy="2286870"/>
            <a:chOff x="256032" y="2203704"/>
            <a:chExt cx="11521440" cy="2377440"/>
          </a:xfrm>
        </p:grpSpPr>
        <p:pic>
          <p:nvPicPr>
            <p:cNvPr id="9" name="Picture 8" descr="Graphical user interface, text, application, email, Teams&#10;&#10;Description automatically generated">
              <a:extLst>
                <a:ext uri="{FF2B5EF4-FFF2-40B4-BE49-F238E27FC236}">
                  <a16:creationId xmlns:a16="http://schemas.microsoft.com/office/drawing/2014/main" id="{0F42B58C-DA51-412D-A4FF-90EF5FF878FE}"/>
                </a:ext>
              </a:extLst>
            </p:cNvPr>
            <p:cNvPicPr>
              <a:picLocks noChangeAspect="1"/>
            </p:cNvPicPr>
            <p:nvPr/>
          </p:nvPicPr>
          <p:blipFill rotWithShape="1">
            <a:blip r:embed="rId3"/>
            <a:srcRect l="2100" t="7832" r="3400" b="10347"/>
            <a:stretch/>
          </p:blipFill>
          <p:spPr>
            <a:xfrm>
              <a:off x="256032" y="2203704"/>
              <a:ext cx="11521440" cy="2377440"/>
            </a:xfrm>
            <a:prstGeom prst="rect">
              <a:avLst/>
            </a:prstGeom>
            <a:ln w="12700">
              <a:solidFill>
                <a:srgbClr val="9F9F9F"/>
              </a:solidFill>
            </a:ln>
          </p:spPr>
        </p:pic>
        <p:sp>
          <p:nvSpPr>
            <p:cNvPr id="10" name="Rounded Rectangle 7">
              <a:extLst>
                <a:ext uri="{FF2B5EF4-FFF2-40B4-BE49-F238E27FC236}">
                  <a16:creationId xmlns:a16="http://schemas.microsoft.com/office/drawing/2014/main" id="{9CA9FB28-5997-4CCD-9C8B-3CD4B21D66BB}"/>
                </a:ext>
              </a:extLst>
            </p:cNvPr>
            <p:cNvSpPr/>
            <p:nvPr/>
          </p:nvSpPr>
          <p:spPr>
            <a:xfrm>
              <a:off x="8421329" y="3539612"/>
              <a:ext cx="3282403" cy="417871"/>
            </a:xfrm>
            <a:prstGeom prst="roundRect">
              <a:avLst/>
            </a:prstGeom>
            <a:solidFill>
              <a:srgbClr val="00B050">
                <a:alpha val="10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6438920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0A7396AE-ED91-4AE4-A2D6-A3A261A27A35}"/>
              </a:ext>
            </a:extLst>
          </p:cNvPr>
          <p:cNvSpPr>
            <a:spLocks noGrp="1"/>
          </p:cNvSpPr>
          <p:nvPr>
            <p:ph type="body" sz="quarter" idx="10"/>
          </p:nvPr>
        </p:nvSpPr>
        <p:spPr/>
        <p:txBody>
          <a:bodyPr/>
          <a:lstStyle/>
          <a:p>
            <a:r>
              <a:rPr lang="en-US"/>
              <a:t>To provide process and system updates regarding the new </a:t>
            </a:r>
            <a:r>
              <a:rPr lang="en-US" err="1"/>
              <a:t>EmPower</a:t>
            </a:r>
            <a:r>
              <a:rPr lang="en-US"/>
              <a:t>/AHP Combined Residential Application for Program Services.</a:t>
            </a:r>
          </a:p>
        </p:txBody>
      </p:sp>
    </p:spTree>
    <p:extLst>
      <p:ext uri="{BB962C8B-B14F-4D97-AF65-F5344CB8AC3E}">
        <p14:creationId xmlns:p14="http://schemas.microsoft.com/office/powerpoint/2010/main" val="428842435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p:txBody>
          <a:bodyPr/>
          <a:lstStyle/>
          <a:p>
            <a:r>
              <a:rPr lang="en-US" b="1">
                <a:solidFill>
                  <a:schemeClr val="tx2"/>
                </a:solidFill>
              </a:rPr>
              <a:t>Step 1 (Page 1)</a:t>
            </a:r>
          </a:p>
          <a:p>
            <a:r>
              <a:rPr lang="en-US" b="1"/>
              <a:t>Applicant and Utility Site Information</a:t>
            </a:r>
          </a:p>
          <a:p>
            <a:pPr marL="285750" indent="-285750">
              <a:buFont typeface="Arial" panose="020B0604020202020204" pitchFamily="34" charset="0"/>
              <a:buChar char="•"/>
            </a:pPr>
            <a:r>
              <a:rPr lang="en-US"/>
              <a:t>Applicants provide their personal information (Applicant Information) along with the properties' physical and mailing address(es) (Utility Site Information)</a:t>
            </a:r>
          </a:p>
          <a:p>
            <a:pPr marL="285750" indent="-285750">
              <a:buFont typeface="Arial" panose="020B0604020202020204" pitchFamily="34" charset="0"/>
              <a:buChar char="•"/>
            </a:pPr>
            <a:r>
              <a:rPr lang="en-US"/>
              <a:t>For the Utility Site Information section, Applicants must also document if:</a:t>
            </a:r>
          </a:p>
          <a:p>
            <a:pPr marL="514350" lvl="1" indent="-285750"/>
            <a:r>
              <a:rPr lang="en-US"/>
              <a:t>They own the property with the address provided,</a:t>
            </a:r>
          </a:p>
          <a:p>
            <a:pPr marL="514350" lvl="1" indent="-285750"/>
            <a:r>
              <a:rPr lang="en-US"/>
              <a:t>What type of dwelling exists on the property, and</a:t>
            </a:r>
          </a:p>
          <a:p>
            <a:pPr marL="514350" lvl="1" indent="-285750"/>
            <a:r>
              <a:rPr lang="en-US"/>
              <a:t>The number of units within the dwelling</a:t>
            </a:r>
            <a:r>
              <a:rPr lang="en-US" baseline="30000"/>
              <a:t>1</a:t>
            </a:r>
            <a:r>
              <a:rPr lang="en-US"/>
              <a:t>.</a:t>
            </a:r>
          </a:p>
          <a:p>
            <a:endParaRPr lang="en-US"/>
          </a:p>
        </p:txBody>
      </p:sp>
      <p:grpSp>
        <p:nvGrpSpPr>
          <p:cNvPr id="6" name="Group 5">
            <a:extLst>
              <a:ext uri="{FF2B5EF4-FFF2-40B4-BE49-F238E27FC236}">
                <a16:creationId xmlns:a16="http://schemas.microsoft.com/office/drawing/2014/main" id="{72AEF711-ADD6-4556-B7F2-1D2520900061}"/>
              </a:ext>
            </a:extLst>
          </p:cNvPr>
          <p:cNvGrpSpPr/>
          <p:nvPr/>
        </p:nvGrpSpPr>
        <p:grpSpPr>
          <a:xfrm>
            <a:off x="6214283" y="982638"/>
            <a:ext cx="5419800" cy="2101030"/>
            <a:chOff x="0" y="-2582588"/>
            <a:chExt cx="11558016" cy="4480560"/>
          </a:xfrm>
        </p:grpSpPr>
        <p:pic>
          <p:nvPicPr>
            <p:cNvPr id="7" name="Picture 6" descr="Graphical user interface, application&#10;&#10;Description automatically generated">
              <a:extLst>
                <a:ext uri="{FF2B5EF4-FFF2-40B4-BE49-F238E27FC236}">
                  <a16:creationId xmlns:a16="http://schemas.microsoft.com/office/drawing/2014/main" id="{67ACBAC4-E49D-4456-A7C2-9C5ABDB32F30}"/>
                </a:ext>
              </a:extLst>
            </p:cNvPr>
            <p:cNvPicPr>
              <a:picLocks noChangeAspect="1"/>
            </p:cNvPicPr>
            <p:nvPr/>
          </p:nvPicPr>
          <p:blipFill rotWithShape="1">
            <a:blip r:embed="rId3"/>
            <a:srcRect l="1499" t="3400" r="3702" b="5264"/>
            <a:stretch/>
          </p:blipFill>
          <p:spPr>
            <a:xfrm>
              <a:off x="0" y="-2582588"/>
              <a:ext cx="11558016" cy="4480560"/>
            </a:xfrm>
            <a:prstGeom prst="rect">
              <a:avLst/>
            </a:prstGeom>
            <a:ln w="12700">
              <a:solidFill>
                <a:srgbClr val="9F9F9F"/>
              </a:solidFill>
            </a:ln>
          </p:spPr>
        </p:pic>
        <p:sp>
          <p:nvSpPr>
            <p:cNvPr id="8" name="Rectangle 7">
              <a:extLst>
                <a:ext uri="{FF2B5EF4-FFF2-40B4-BE49-F238E27FC236}">
                  <a16:creationId xmlns:a16="http://schemas.microsoft.com/office/drawing/2014/main" id="{C5CB5D24-A3DD-471E-B340-2CBC5174C96E}"/>
                </a:ext>
              </a:extLst>
            </p:cNvPr>
            <p:cNvSpPr/>
            <p:nvPr/>
          </p:nvSpPr>
          <p:spPr>
            <a:xfrm>
              <a:off x="200026" y="-1212851"/>
              <a:ext cx="2178620" cy="2571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700">
                  <a:solidFill>
                    <a:schemeClr val="bg2">
                      <a:lumMod val="25000"/>
                    </a:schemeClr>
                  </a:solidFill>
                </a:rPr>
                <a:t>Applicant First Name</a:t>
              </a:r>
            </a:p>
          </p:txBody>
        </p:sp>
        <p:sp>
          <p:nvSpPr>
            <p:cNvPr id="9" name="Rectangle 8">
              <a:extLst>
                <a:ext uri="{FF2B5EF4-FFF2-40B4-BE49-F238E27FC236}">
                  <a16:creationId xmlns:a16="http://schemas.microsoft.com/office/drawing/2014/main" id="{75F30397-3CF7-458C-8C76-D5FB5C58DE5F}"/>
                </a:ext>
              </a:extLst>
            </p:cNvPr>
            <p:cNvSpPr/>
            <p:nvPr/>
          </p:nvSpPr>
          <p:spPr>
            <a:xfrm>
              <a:off x="7867297" y="-1212852"/>
              <a:ext cx="2178620" cy="2571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700">
                  <a:solidFill>
                    <a:schemeClr val="bg2">
                      <a:lumMod val="25000"/>
                    </a:schemeClr>
                  </a:solidFill>
                </a:rPr>
                <a:t>Applicant Last Name</a:t>
              </a:r>
            </a:p>
          </p:txBody>
        </p:sp>
        <p:sp>
          <p:nvSpPr>
            <p:cNvPr id="10" name="Rectangle 9">
              <a:extLst>
                <a:ext uri="{FF2B5EF4-FFF2-40B4-BE49-F238E27FC236}">
                  <a16:creationId xmlns:a16="http://schemas.microsoft.com/office/drawing/2014/main" id="{DCE8BEBA-24ED-4B4C-893F-7B67BA73B97F}"/>
                </a:ext>
              </a:extLst>
            </p:cNvPr>
            <p:cNvSpPr/>
            <p:nvPr/>
          </p:nvSpPr>
          <p:spPr>
            <a:xfrm>
              <a:off x="134982" y="-1290117"/>
              <a:ext cx="3587931" cy="446534"/>
            </a:xfrm>
            <a:prstGeom prst="rect">
              <a:avLst/>
            </a:prstGeom>
            <a:solidFill>
              <a:srgbClr val="00B050">
                <a:alpha val="10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38AF639-7421-4B58-8786-43E3AF00C833}"/>
                </a:ext>
              </a:extLst>
            </p:cNvPr>
            <p:cNvSpPr/>
            <p:nvPr/>
          </p:nvSpPr>
          <p:spPr>
            <a:xfrm>
              <a:off x="7829006" y="-1290117"/>
              <a:ext cx="3587931" cy="446534"/>
            </a:xfrm>
            <a:prstGeom prst="rect">
              <a:avLst/>
            </a:prstGeom>
            <a:solidFill>
              <a:srgbClr val="00B050">
                <a:alpha val="10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8B98EECC-9E8D-40AE-BEC6-DE44B98FA4BF}"/>
                </a:ext>
              </a:extLst>
            </p:cNvPr>
            <p:cNvSpPr/>
            <p:nvPr/>
          </p:nvSpPr>
          <p:spPr>
            <a:xfrm>
              <a:off x="3988527" y="22254"/>
              <a:ext cx="3594462" cy="446534"/>
            </a:xfrm>
            <a:prstGeom prst="rect">
              <a:avLst/>
            </a:prstGeom>
            <a:solidFill>
              <a:srgbClr val="00B050">
                <a:alpha val="10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471DF311-08A5-4488-82E3-8A62628FE977}"/>
                </a:ext>
              </a:extLst>
            </p:cNvPr>
            <p:cNvSpPr/>
            <p:nvPr/>
          </p:nvSpPr>
          <p:spPr>
            <a:xfrm>
              <a:off x="134981" y="1322702"/>
              <a:ext cx="3587931" cy="446534"/>
            </a:xfrm>
            <a:prstGeom prst="rect">
              <a:avLst/>
            </a:prstGeom>
            <a:solidFill>
              <a:srgbClr val="00B050">
                <a:alpha val="10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4" name="Picture 13" descr="Graphical user interface&#10;&#10;Description automatically generated">
            <a:extLst>
              <a:ext uri="{FF2B5EF4-FFF2-40B4-BE49-F238E27FC236}">
                <a16:creationId xmlns:a16="http://schemas.microsoft.com/office/drawing/2014/main" id="{D0C7E0F2-43E4-4AE0-99F3-DC07450E1390}"/>
              </a:ext>
            </a:extLst>
          </p:cNvPr>
          <p:cNvPicPr>
            <a:picLocks noChangeAspect="1"/>
          </p:cNvPicPr>
          <p:nvPr/>
        </p:nvPicPr>
        <p:blipFill rotWithShape="1">
          <a:blip r:embed="rId4"/>
          <a:srcRect l="2821" t="2" r="2378" b="17828"/>
          <a:stretch/>
        </p:blipFill>
        <p:spPr>
          <a:xfrm>
            <a:off x="6214283" y="3235577"/>
            <a:ext cx="5431807" cy="3383280"/>
          </a:xfrm>
          <a:prstGeom prst="rect">
            <a:avLst/>
          </a:prstGeom>
          <a:ln w="12700">
            <a:solidFill>
              <a:srgbClr val="9F9F9F"/>
            </a:solidFill>
          </a:ln>
        </p:spPr>
      </p:pic>
      <p:grpSp>
        <p:nvGrpSpPr>
          <p:cNvPr id="15" name="Group 14">
            <a:extLst>
              <a:ext uri="{FF2B5EF4-FFF2-40B4-BE49-F238E27FC236}">
                <a16:creationId xmlns:a16="http://schemas.microsoft.com/office/drawing/2014/main" id="{9AA3B45D-22BF-6241-9DC6-96DC0DF606E1}"/>
              </a:ext>
            </a:extLst>
          </p:cNvPr>
          <p:cNvGrpSpPr/>
          <p:nvPr/>
        </p:nvGrpSpPr>
        <p:grpSpPr>
          <a:xfrm>
            <a:off x="6214283" y="3235577"/>
            <a:ext cx="5414155" cy="3383280"/>
            <a:chOff x="6750" y="2223900"/>
            <a:chExt cx="11558016" cy="7222551"/>
          </a:xfrm>
        </p:grpSpPr>
        <p:pic>
          <p:nvPicPr>
            <p:cNvPr id="16" name="Picture 15" descr="Graphical user interface&#10;&#10;Description automatically generated">
              <a:extLst>
                <a:ext uri="{FF2B5EF4-FFF2-40B4-BE49-F238E27FC236}">
                  <a16:creationId xmlns:a16="http://schemas.microsoft.com/office/drawing/2014/main" id="{EFBEC69B-D1CD-E442-A00D-9AA81DD3B0D2}"/>
                </a:ext>
              </a:extLst>
            </p:cNvPr>
            <p:cNvPicPr>
              <a:picLocks noChangeAspect="1"/>
            </p:cNvPicPr>
            <p:nvPr/>
          </p:nvPicPr>
          <p:blipFill rotWithShape="1">
            <a:blip r:embed="rId4"/>
            <a:srcRect l="2821" t="3" r="2378" b="17560"/>
            <a:stretch/>
          </p:blipFill>
          <p:spPr>
            <a:xfrm>
              <a:off x="6750" y="2223900"/>
              <a:ext cx="11558016" cy="7222551"/>
            </a:xfrm>
            <a:prstGeom prst="rect">
              <a:avLst/>
            </a:prstGeom>
            <a:ln w="12700">
              <a:solidFill>
                <a:srgbClr val="9F9F9F"/>
              </a:solidFill>
            </a:ln>
          </p:spPr>
        </p:pic>
        <p:pic>
          <p:nvPicPr>
            <p:cNvPr id="17" name="Picture 16" descr="Graphical user interface&#10;&#10;Description automatically generated">
              <a:extLst>
                <a:ext uri="{FF2B5EF4-FFF2-40B4-BE49-F238E27FC236}">
                  <a16:creationId xmlns:a16="http://schemas.microsoft.com/office/drawing/2014/main" id="{9BC09FE8-62DF-664B-A5F2-BBD82597854A}"/>
                </a:ext>
              </a:extLst>
            </p:cNvPr>
            <p:cNvPicPr>
              <a:picLocks noChangeAspect="1"/>
            </p:cNvPicPr>
            <p:nvPr/>
          </p:nvPicPr>
          <p:blipFill rotWithShape="1">
            <a:blip r:embed="rId4"/>
            <a:srcRect l="12393" t="2875" r="53856" b="92951"/>
            <a:stretch/>
          </p:blipFill>
          <p:spPr>
            <a:xfrm>
              <a:off x="134981" y="2475404"/>
              <a:ext cx="4114800" cy="365760"/>
            </a:xfrm>
            <a:prstGeom prst="rect">
              <a:avLst/>
            </a:prstGeom>
            <a:ln w="12700">
              <a:noFill/>
            </a:ln>
          </p:spPr>
        </p:pic>
        <p:pic>
          <p:nvPicPr>
            <p:cNvPr id="18" name="Picture 17" descr="Graphical user interface&#10;&#10;Description automatically generated">
              <a:extLst>
                <a:ext uri="{FF2B5EF4-FFF2-40B4-BE49-F238E27FC236}">
                  <a16:creationId xmlns:a16="http://schemas.microsoft.com/office/drawing/2014/main" id="{4B98AE62-77CA-2B43-9957-F28891C7EE7E}"/>
                </a:ext>
              </a:extLst>
            </p:cNvPr>
            <p:cNvPicPr>
              <a:picLocks noChangeAspect="1"/>
            </p:cNvPicPr>
            <p:nvPr/>
          </p:nvPicPr>
          <p:blipFill rotWithShape="1">
            <a:blip r:embed="rId4"/>
            <a:srcRect l="7519" t="11475" r="78231" b="84351"/>
            <a:stretch/>
          </p:blipFill>
          <p:spPr>
            <a:xfrm>
              <a:off x="130824" y="3231291"/>
              <a:ext cx="1737360" cy="365760"/>
            </a:xfrm>
            <a:prstGeom prst="rect">
              <a:avLst/>
            </a:prstGeom>
            <a:ln w="12700">
              <a:noFill/>
            </a:ln>
          </p:spPr>
        </p:pic>
        <p:pic>
          <p:nvPicPr>
            <p:cNvPr id="19" name="Picture 18" descr="Graphical user interface&#10;&#10;Description automatically generated">
              <a:extLst>
                <a:ext uri="{FF2B5EF4-FFF2-40B4-BE49-F238E27FC236}">
                  <a16:creationId xmlns:a16="http://schemas.microsoft.com/office/drawing/2014/main" id="{FE0BD3FF-244F-8549-A18F-0735C4AC0F71}"/>
                </a:ext>
              </a:extLst>
            </p:cNvPr>
            <p:cNvPicPr>
              <a:picLocks noChangeAspect="1"/>
            </p:cNvPicPr>
            <p:nvPr/>
          </p:nvPicPr>
          <p:blipFill rotWithShape="1">
            <a:blip r:embed="rId4"/>
            <a:srcRect l="7519" t="25248" r="78231" b="70578"/>
            <a:stretch/>
          </p:blipFill>
          <p:spPr>
            <a:xfrm>
              <a:off x="125881" y="4436391"/>
              <a:ext cx="1737360" cy="365760"/>
            </a:xfrm>
            <a:prstGeom prst="rect">
              <a:avLst/>
            </a:prstGeom>
            <a:ln w="12700">
              <a:noFill/>
            </a:ln>
          </p:spPr>
        </p:pic>
        <p:pic>
          <p:nvPicPr>
            <p:cNvPr id="20" name="Picture 19" descr="Graphical user interface&#10;&#10;Description automatically generated">
              <a:extLst>
                <a:ext uri="{FF2B5EF4-FFF2-40B4-BE49-F238E27FC236}">
                  <a16:creationId xmlns:a16="http://schemas.microsoft.com/office/drawing/2014/main" id="{58E308DC-954E-6B4F-9D62-013D3F76FEDC}"/>
                </a:ext>
              </a:extLst>
            </p:cNvPr>
            <p:cNvPicPr>
              <a:picLocks noChangeAspect="1"/>
            </p:cNvPicPr>
            <p:nvPr/>
          </p:nvPicPr>
          <p:blipFill rotWithShape="1">
            <a:blip r:embed="rId4"/>
            <a:srcRect l="7519" t="41000" r="78231" b="54826"/>
            <a:stretch/>
          </p:blipFill>
          <p:spPr>
            <a:xfrm>
              <a:off x="134981" y="5818091"/>
              <a:ext cx="1737360" cy="365760"/>
            </a:xfrm>
            <a:prstGeom prst="rect">
              <a:avLst/>
            </a:prstGeom>
            <a:ln w="12700">
              <a:noFill/>
            </a:ln>
          </p:spPr>
        </p:pic>
        <p:pic>
          <p:nvPicPr>
            <p:cNvPr id="21" name="Picture 20" descr="Graphical user interface&#10;&#10;Description automatically generated">
              <a:extLst>
                <a:ext uri="{FF2B5EF4-FFF2-40B4-BE49-F238E27FC236}">
                  <a16:creationId xmlns:a16="http://schemas.microsoft.com/office/drawing/2014/main" id="{40FDFBB0-A3F8-C640-BA9A-CEB821B7ABFE}"/>
                </a:ext>
              </a:extLst>
            </p:cNvPr>
            <p:cNvPicPr>
              <a:picLocks noChangeAspect="1"/>
            </p:cNvPicPr>
            <p:nvPr/>
          </p:nvPicPr>
          <p:blipFill rotWithShape="1">
            <a:blip r:embed="rId4"/>
            <a:srcRect l="7519" t="55275" r="78231" b="40551"/>
            <a:stretch/>
          </p:blipFill>
          <p:spPr>
            <a:xfrm>
              <a:off x="134981" y="7072621"/>
              <a:ext cx="1737360" cy="365760"/>
            </a:xfrm>
            <a:prstGeom prst="rect">
              <a:avLst/>
            </a:prstGeom>
            <a:ln w="12700">
              <a:noFill/>
            </a:ln>
          </p:spPr>
        </p:pic>
      </p:grpSp>
    </p:spTree>
    <p:extLst>
      <p:ext uri="{BB962C8B-B14F-4D97-AF65-F5344CB8AC3E}">
        <p14:creationId xmlns:p14="http://schemas.microsoft.com/office/powerpoint/2010/main" val="196230362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Graphical user interface, application&#10;&#10;Description automatically generated">
            <a:extLst>
              <a:ext uri="{FF2B5EF4-FFF2-40B4-BE49-F238E27FC236}">
                <a16:creationId xmlns:a16="http://schemas.microsoft.com/office/drawing/2014/main" id="{C7513C0F-8EB5-A448-BB8B-F436EBBA1418}"/>
              </a:ext>
            </a:extLst>
          </p:cNvPr>
          <p:cNvPicPr>
            <a:picLocks noChangeAspect="1"/>
          </p:cNvPicPr>
          <p:nvPr/>
        </p:nvPicPr>
        <p:blipFill rotWithShape="1">
          <a:blip r:embed="rId3"/>
          <a:srcRect l="2406" t="2221" r="2122" b="8422"/>
          <a:stretch/>
        </p:blipFill>
        <p:spPr>
          <a:xfrm>
            <a:off x="6214283" y="982638"/>
            <a:ext cx="5414155" cy="3685265"/>
          </a:xfrm>
          <a:prstGeom prst="rect">
            <a:avLst/>
          </a:prstGeom>
          <a:ln w="12700">
            <a:solidFill>
              <a:srgbClr val="9F9F9F"/>
            </a:solidFill>
          </a:ln>
        </p:spPr>
      </p:pic>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9"/>
            <a:ext cx="5431809" cy="3647727"/>
          </a:xfrm>
        </p:spPr>
        <p:txBody>
          <a:bodyPr>
            <a:normAutofit/>
          </a:bodyPr>
          <a:lstStyle/>
          <a:p>
            <a:r>
              <a:rPr lang="en-US" b="1">
                <a:solidFill>
                  <a:schemeClr val="tx2"/>
                </a:solidFill>
              </a:rPr>
              <a:t>Step 2 (Page 2)</a:t>
            </a:r>
          </a:p>
          <a:p>
            <a:r>
              <a:rPr lang="en-US" b="1"/>
              <a:t>Utility Information</a:t>
            </a:r>
          </a:p>
          <a:p>
            <a:pPr marL="285750" indent="-285750">
              <a:buFont typeface="Arial" panose="020B0604020202020204" pitchFamily="34" charset="0"/>
              <a:buChar char="•"/>
            </a:pPr>
            <a:r>
              <a:rPr lang="en-US"/>
              <a:t>Applicants provide their Electric and Heating Utility company names as well as their associated account numbers.</a:t>
            </a:r>
          </a:p>
          <a:p>
            <a:pPr marL="514350" lvl="1" indent="-285750"/>
            <a:r>
              <a:rPr lang="en-US"/>
              <a:t>While the Utility Account numbers are optional fields, Applicants who provide this information will receive the most accurate and effective recommendations for work that will be performed at the site.</a:t>
            </a:r>
          </a:p>
          <a:p>
            <a:pPr marL="285750" indent="-285750"/>
            <a:r>
              <a:rPr lang="en-US" b="1"/>
              <a:t>Additional Question</a:t>
            </a:r>
          </a:p>
          <a:p>
            <a:pPr marL="285750" indent="-285750">
              <a:buFont typeface="Arial" panose="020B0604020202020204" pitchFamily="34" charset="0"/>
              <a:buChar char="•"/>
            </a:pPr>
            <a:r>
              <a:rPr lang="en-US"/>
              <a:t>This additional section on this page provides an opportunity for Applicants to note any additional information that may help NYSERDA reduce energy consumption or risks to occupant health or special needs.</a:t>
            </a:r>
          </a:p>
        </p:txBody>
      </p:sp>
    </p:spTree>
    <p:extLst>
      <p:ext uri="{BB962C8B-B14F-4D97-AF65-F5344CB8AC3E}">
        <p14:creationId xmlns:p14="http://schemas.microsoft.com/office/powerpoint/2010/main" val="22200375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94E48E4-8278-4AE2-A6BB-4B43C875E984}"/>
              </a:ext>
            </a:extLst>
          </p:cNvPr>
          <p:cNvPicPr>
            <a:picLocks noChangeAspect="1"/>
          </p:cNvPicPr>
          <p:nvPr/>
        </p:nvPicPr>
        <p:blipFill rotWithShape="1">
          <a:blip r:embed="rId3"/>
          <a:srcRect l="1873" t="1525" r="2877" b="4210"/>
          <a:stretch/>
        </p:blipFill>
        <p:spPr>
          <a:xfrm>
            <a:off x="6214283" y="982638"/>
            <a:ext cx="5431807" cy="2744678"/>
          </a:xfrm>
          <a:prstGeom prst="rect">
            <a:avLst/>
          </a:prstGeom>
          <a:ln w="12700">
            <a:solidFill>
              <a:srgbClr val="9F9F9F"/>
            </a:solidFill>
          </a:ln>
        </p:spPr>
      </p:pic>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8"/>
            <a:ext cx="5431809" cy="5875361"/>
          </a:xfrm>
        </p:spPr>
        <p:txBody>
          <a:bodyPr>
            <a:normAutofit/>
          </a:bodyPr>
          <a:lstStyle/>
          <a:p>
            <a:r>
              <a:rPr lang="en-US" b="1">
                <a:solidFill>
                  <a:schemeClr val="tx2"/>
                </a:solidFill>
              </a:rPr>
              <a:t>Step 3 (Page 3)</a:t>
            </a:r>
          </a:p>
          <a:p>
            <a:r>
              <a:rPr lang="en-US" b="1"/>
              <a:t>Partner Information</a:t>
            </a:r>
          </a:p>
          <a:p>
            <a:pPr marL="285750" indent="-285750">
              <a:buFont typeface="Arial" panose="020B0604020202020204" pitchFamily="34" charset="0"/>
              <a:buChar char="•"/>
            </a:pPr>
            <a:r>
              <a:rPr lang="en-US"/>
              <a:t>Applicants can choose a Contractor</a:t>
            </a:r>
            <a:r>
              <a:rPr lang="en-US" baseline="30000"/>
              <a:t>1</a:t>
            </a:r>
            <a:r>
              <a:rPr lang="en-US"/>
              <a:t> and/or a CEA if they have already been working with one or if they have a preference.</a:t>
            </a:r>
          </a:p>
          <a:p>
            <a:pPr marL="285750" indent="-285750">
              <a:buFont typeface="Arial" panose="020B0604020202020204" pitchFamily="34" charset="0"/>
              <a:buChar char="•"/>
            </a:pPr>
            <a:r>
              <a:rPr lang="en-US"/>
              <a:t>CLEAResult Shared Services selects Contractors</a:t>
            </a:r>
            <a:r>
              <a:rPr lang="en-US" baseline="30000"/>
              <a:t>1</a:t>
            </a:r>
            <a:r>
              <a:rPr lang="en-US"/>
              <a:t> when paper applications are submitted or if the Applicant did not select one when applying.</a:t>
            </a:r>
          </a:p>
          <a:p>
            <a:pPr marL="514350" lvl="1" indent="-285750"/>
            <a:r>
              <a:rPr lang="en-US"/>
              <a:t>Contractors/CEAs may pre-fill their name on the paper application.</a:t>
            </a:r>
          </a:p>
          <a:p>
            <a:pPr marL="285750" indent="-285750">
              <a:buFont typeface="Arial" panose="020B0604020202020204" pitchFamily="34" charset="0"/>
              <a:buChar char="•"/>
            </a:pPr>
            <a:r>
              <a:rPr lang="en-US"/>
              <a:t>The Contractor selected on the application will be assigned the project via </a:t>
            </a:r>
            <a:r>
              <a:rPr lang="en-US" err="1"/>
              <a:t>Uplight</a:t>
            </a:r>
            <a:r>
              <a:rPr lang="en-US"/>
              <a:t>, whenever possible.</a:t>
            </a:r>
          </a:p>
          <a:p>
            <a:pPr marL="285750" indent="-285750">
              <a:buFont typeface="Arial" panose="020B0604020202020204" pitchFamily="34" charset="0"/>
              <a:buChar char="•"/>
            </a:pPr>
            <a:r>
              <a:rPr lang="en-US"/>
              <a:t>CLEAResult Shared Services will continue to assign referrals as done today until Contractors can manage their respective referral intake/capacity in Salesforce (phase 2).</a:t>
            </a:r>
          </a:p>
          <a:p>
            <a:pPr marL="285750" indent="-285750">
              <a:buFont typeface="Arial" panose="020B0604020202020204" pitchFamily="34" charset="0"/>
              <a:buChar char="•"/>
            </a:pPr>
            <a:r>
              <a:rPr lang="en-US"/>
              <a:t>If a Contractor does not accept a project within </a:t>
            </a:r>
            <a:r>
              <a:rPr lang="en-US" err="1"/>
              <a:t>Uplight</a:t>
            </a:r>
            <a:r>
              <a:rPr lang="en-US"/>
              <a:t>, the project returns to the Application Approval phase and requires CLEAResult Shared Services to assign an alternate.</a:t>
            </a:r>
          </a:p>
          <a:p>
            <a:pPr lvl="1" indent="0">
              <a:buNone/>
            </a:pPr>
            <a:endParaRPr lang="en-US"/>
          </a:p>
          <a:p>
            <a:pPr marL="514350" lvl="1" indent="-285750"/>
            <a:endParaRPr lang="en-US"/>
          </a:p>
        </p:txBody>
      </p:sp>
    </p:spTree>
    <p:extLst>
      <p:ext uri="{BB962C8B-B14F-4D97-AF65-F5344CB8AC3E}">
        <p14:creationId xmlns:p14="http://schemas.microsoft.com/office/powerpoint/2010/main" val="300861606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94E48E4-8278-4AE2-A6BB-4B43C875E984}"/>
              </a:ext>
            </a:extLst>
          </p:cNvPr>
          <p:cNvPicPr>
            <a:picLocks noChangeAspect="1"/>
          </p:cNvPicPr>
          <p:nvPr/>
        </p:nvPicPr>
        <p:blipFill rotWithShape="1">
          <a:blip r:embed="rId3"/>
          <a:srcRect l="1873" t="1525" r="2877" b="4210"/>
          <a:stretch/>
        </p:blipFill>
        <p:spPr>
          <a:xfrm>
            <a:off x="6214283" y="982638"/>
            <a:ext cx="5431807" cy="2744678"/>
          </a:xfrm>
          <a:prstGeom prst="rect">
            <a:avLst/>
          </a:prstGeom>
          <a:ln w="12700">
            <a:solidFill>
              <a:srgbClr val="9F9F9F"/>
            </a:solidFill>
          </a:ln>
        </p:spPr>
      </p:pic>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9"/>
            <a:ext cx="5431809" cy="5722962"/>
          </a:xfrm>
        </p:spPr>
        <p:txBody>
          <a:bodyPr>
            <a:normAutofit/>
          </a:bodyPr>
          <a:lstStyle/>
          <a:p>
            <a:r>
              <a:rPr lang="en-US" b="1">
                <a:solidFill>
                  <a:schemeClr val="tx2"/>
                </a:solidFill>
              </a:rPr>
              <a:t>Step 3 (Page 3)</a:t>
            </a:r>
          </a:p>
          <a:p>
            <a:r>
              <a:rPr lang="en-US" b="1"/>
              <a:t>Partner Information Continued</a:t>
            </a:r>
          </a:p>
          <a:p>
            <a:pPr marL="285750" indent="-285750">
              <a:buFont typeface="Arial" panose="020B0604020202020204" pitchFamily="34" charset="0"/>
              <a:buChar char="•"/>
            </a:pPr>
            <a:r>
              <a:rPr lang="en-US"/>
              <a:t>When a Campaign Code is used, the associated Contractor or CEA will be selected systematically.</a:t>
            </a:r>
          </a:p>
          <a:p>
            <a:pPr marL="285750" indent="-285750">
              <a:buFont typeface="Arial" panose="020B0604020202020204" pitchFamily="34" charset="0"/>
              <a:buChar char="•"/>
            </a:pPr>
            <a:r>
              <a:rPr lang="en-US"/>
              <a:t>Applicants can choose an alternate Contractor or CEA in this scenario on the </a:t>
            </a:r>
            <a:r>
              <a:rPr lang="en-US" b="1"/>
              <a:t>Partner Information</a:t>
            </a:r>
            <a:r>
              <a:rPr lang="en-US"/>
              <a:t> step (page). </a:t>
            </a:r>
          </a:p>
          <a:p>
            <a:pPr marL="285750" indent="-285750">
              <a:buFont typeface="Arial" panose="020B0604020202020204" pitchFamily="34" charset="0"/>
              <a:buChar char="•"/>
            </a:pPr>
            <a:endParaRPr lang="en-US"/>
          </a:p>
          <a:p>
            <a:r>
              <a:rPr lang="en-US" b="1"/>
              <a:t>Contractor List Generation</a:t>
            </a:r>
          </a:p>
          <a:p>
            <a:pPr indent="-283464"/>
            <a:r>
              <a:rPr lang="en-US" sz="1400" b="1">
                <a:solidFill>
                  <a:schemeClr val="tx1"/>
                </a:solidFill>
              </a:rPr>
              <a:t>Phase I (July 16):</a:t>
            </a:r>
          </a:p>
          <a:p>
            <a:pPr marL="288925" lvl="1" indent="-282575"/>
            <a:r>
              <a:rPr lang="en-US">
                <a:solidFill>
                  <a:schemeClr val="tx1"/>
                </a:solidFill>
                <a:cs typeface="Calibri" panose="020F0502020204030204" pitchFamily="34" charset="0"/>
              </a:rPr>
              <a:t>Service territories have been aligned with the most current information NYSERDA has on file from your Participation Agreement.  </a:t>
            </a:r>
          </a:p>
          <a:p>
            <a:pPr marL="288925" lvl="1" indent="-282575"/>
            <a:r>
              <a:rPr lang="en-US">
                <a:solidFill>
                  <a:schemeClr val="tx1"/>
                </a:solidFill>
                <a:cs typeface="Calibri" panose="020F0502020204030204" pitchFamily="34" charset="0"/>
              </a:rPr>
              <a:t>Contractor names will be surfaced and randomized based the applicant’s service address.</a:t>
            </a:r>
          </a:p>
          <a:p>
            <a:pPr marL="288925" lvl="1" indent="-282575"/>
            <a:r>
              <a:rPr lang="en-US">
                <a:solidFill>
                  <a:schemeClr val="tx1"/>
                </a:solidFill>
                <a:cs typeface="Calibri" panose="020F0502020204030204" pitchFamily="34" charset="0"/>
              </a:rPr>
              <a:t>Referrals will be assigned to the next contractor on this list.</a:t>
            </a:r>
          </a:p>
          <a:p>
            <a:pPr indent="-283464"/>
            <a:r>
              <a:rPr lang="en-US" sz="1400" b="1">
                <a:solidFill>
                  <a:schemeClr val="tx1"/>
                </a:solidFill>
                <a:cs typeface="Calibri" panose="020F0502020204030204" pitchFamily="34" charset="0"/>
              </a:rPr>
              <a:t>Phase II Enhancements (Late 2021):</a:t>
            </a:r>
            <a:endParaRPr lang="en-US" sz="1400">
              <a:solidFill>
                <a:schemeClr val="tx1"/>
              </a:solidFill>
              <a:cs typeface="Calibri" panose="020F0502020204030204" pitchFamily="34" charset="0"/>
            </a:endParaRPr>
          </a:p>
          <a:p>
            <a:pPr marL="285750" indent="-285750">
              <a:buFont typeface="Arial" panose="020B0604020202020204" pitchFamily="34" charset="0"/>
              <a:buChar char="•"/>
            </a:pPr>
            <a:r>
              <a:rPr lang="en-US" sz="1400">
                <a:solidFill>
                  <a:schemeClr val="tx1"/>
                </a:solidFill>
                <a:cs typeface="Calibri" panose="020F0502020204030204" pitchFamily="34" charset="0"/>
              </a:rPr>
              <a:t>Contractor On/Off Project Acceptance enables a Contractor to temporarily omit their name from the selection list when at capacity or does not wish to receive referrals.</a:t>
            </a:r>
          </a:p>
          <a:p>
            <a:pPr marL="285750" indent="-285750">
              <a:buFont typeface="Arial" panose="020B0604020202020204" pitchFamily="34" charset="0"/>
              <a:buChar char="•"/>
            </a:pPr>
            <a:r>
              <a:rPr lang="en-US" sz="1400">
                <a:solidFill>
                  <a:schemeClr val="tx1"/>
                </a:solidFill>
                <a:cs typeface="Calibri" panose="020F0502020204030204" pitchFamily="34" charset="0"/>
              </a:rPr>
              <a:t>Fully automated Round Robin selection implementation where the system assigns to the next contractor in line.</a:t>
            </a:r>
          </a:p>
          <a:p>
            <a:pPr marL="285750" indent="-285750">
              <a:buFont typeface="Arial" panose="020B0604020202020204" pitchFamily="34" charset="0"/>
              <a:buChar char="•"/>
            </a:pPr>
            <a:endParaRPr lang="en-US"/>
          </a:p>
          <a:p>
            <a:pPr lvl="1" indent="0">
              <a:buNone/>
            </a:pPr>
            <a:endParaRPr lang="en-US"/>
          </a:p>
          <a:p>
            <a:pPr marL="514350" lvl="1" indent="-285750"/>
            <a:endParaRPr lang="en-US"/>
          </a:p>
        </p:txBody>
      </p:sp>
    </p:spTree>
    <p:extLst>
      <p:ext uri="{BB962C8B-B14F-4D97-AF65-F5344CB8AC3E}">
        <p14:creationId xmlns:p14="http://schemas.microsoft.com/office/powerpoint/2010/main" val="14087748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Graphical user interface, application&#10;&#10;Description automatically generated">
            <a:extLst>
              <a:ext uri="{FF2B5EF4-FFF2-40B4-BE49-F238E27FC236}">
                <a16:creationId xmlns:a16="http://schemas.microsoft.com/office/drawing/2014/main" id="{EC5548AD-0DAD-4C80-9309-E8A50B5393E1}"/>
              </a:ext>
            </a:extLst>
          </p:cNvPr>
          <p:cNvPicPr>
            <a:picLocks noChangeAspect="1"/>
          </p:cNvPicPr>
          <p:nvPr/>
        </p:nvPicPr>
        <p:blipFill rotWithShape="1">
          <a:blip r:embed="rId3"/>
          <a:srcRect l="2853" t="3" r="3397" b="18421"/>
          <a:stretch/>
        </p:blipFill>
        <p:spPr>
          <a:xfrm>
            <a:off x="6214283" y="982638"/>
            <a:ext cx="5431807" cy="2479064"/>
          </a:xfrm>
          <a:prstGeom prst="rect">
            <a:avLst/>
          </a:prstGeom>
          <a:ln w="12700">
            <a:solidFill>
              <a:srgbClr val="9F9F9F"/>
            </a:solidFill>
          </a:ln>
        </p:spPr>
      </p:pic>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8"/>
            <a:ext cx="5431809" cy="5875361"/>
          </a:xfrm>
        </p:spPr>
        <p:txBody>
          <a:bodyPr>
            <a:normAutofit lnSpcReduction="10000"/>
          </a:bodyPr>
          <a:lstStyle/>
          <a:p>
            <a:r>
              <a:rPr lang="en-US" b="1">
                <a:solidFill>
                  <a:schemeClr val="tx2"/>
                </a:solidFill>
              </a:rPr>
              <a:t>Step 4 (Page 4)</a:t>
            </a:r>
          </a:p>
          <a:p>
            <a:r>
              <a:rPr lang="en-US" b="1"/>
              <a:t>Eligibility Screening</a:t>
            </a:r>
            <a:r>
              <a:rPr lang="en-US" b="1" baseline="30000"/>
              <a:t>1</a:t>
            </a:r>
          </a:p>
          <a:p>
            <a:r>
              <a:rPr lang="en-US"/>
              <a:t>Applicants need only satisfy one Eligibility Requirement.</a:t>
            </a:r>
          </a:p>
          <a:p>
            <a:pPr marL="285750" indent="-285750">
              <a:buFont typeface="Arial" panose="020B0604020202020204" pitchFamily="34" charset="0"/>
              <a:buChar char="•"/>
            </a:pPr>
            <a:r>
              <a:rPr lang="en-US"/>
              <a:t>Geo-Eligibility is determined automatically by the system based on the Applicant’s address for low-income customers.</a:t>
            </a:r>
          </a:p>
          <a:p>
            <a:pPr marL="514350" lvl="1" indent="-285750"/>
            <a:r>
              <a:rPr lang="en-US"/>
              <a:t>Geo-Eligible map will be provided available on NYSERDA’s website, when available. </a:t>
            </a:r>
          </a:p>
          <a:p>
            <a:pPr marL="514350" lvl="1" indent="-285750"/>
            <a:r>
              <a:rPr lang="en-US"/>
              <a:t>Geo-Eligibility for Moderate Income Applicants is discontinued.</a:t>
            </a:r>
          </a:p>
          <a:p>
            <a:pPr marL="285750" indent="-285750">
              <a:buFont typeface="Arial" panose="020B0604020202020204" pitchFamily="34" charset="0"/>
              <a:buChar char="•"/>
            </a:pPr>
            <a:r>
              <a:rPr lang="en-US"/>
              <a:t>Applicants with a Referral Code</a:t>
            </a:r>
            <a:r>
              <a:rPr lang="en-US" baseline="30000"/>
              <a:t>2</a:t>
            </a:r>
            <a:r>
              <a:rPr lang="en-US"/>
              <a:t> should enter the code in the </a:t>
            </a:r>
            <a:r>
              <a:rPr lang="en-US" b="1"/>
              <a:t>Referral Section</a:t>
            </a:r>
            <a:r>
              <a:rPr lang="en-US"/>
              <a:t>.</a:t>
            </a:r>
          </a:p>
          <a:p>
            <a:pPr marL="514350" lvl="1" indent="-285750"/>
            <a:r>
              <a:rPr lang="en-US"/>
              <a:t>Referral Codes are provided through Welcome Letters or Emails to the Applicant.</a:t>
            </a:r>
          </a:p>
          <a:p>
            <a:pPr marL="514350" lvl="1" indent="-285750"/>
            <a:r>
              <a:rPr lang="en-US"/>
              <a:t>Referral Codes eliminate the need for Income Documentation.</a:t>
            </a:r>
          </a:p>
          <a:p>
            <a:pPr marL="285750" indent="-285750">
              <a:buFont typeface="Arial" panose="020B0604020202020204" pitchFamily="34" charset="0"/>
              <a:buChar char="•"/>
            </a:pPr>
            <a:r>
              <a:rPr lang="en-US"/>
              <a:t>Applicants who receive HEAP, SNAP, SSI, TANF, or Public Assistance need only provide the associated Award Letter.</a:t>
            </a:r>
          </a:p>
          <a:p>
            <a:pPr marL="514350" lvl="1" indent="-285750"/>
            <a:r>
              <a:rPr lang="en-US"/>
              <a:t>No other household residents will be required to submit proof of income if the above applies.</a:t>
            </a:r>
          </a:p>
          <a:p>
            <a:pPr marL="514350" lvl="1" indent="-285750"/>
            <a:r>
              <a:rPr lang="en-US"/>
              <a:t>Once an Applicant’s income is reviewed and eligibility determined, their application will proceed along the corresponding workflow within </a:t>
            </a:r>
            <a:r>
              <a:rPr lang="en-US" err="1"/>
              <a:t>Uplight</a:t>
            </a:r>
            <a:r>
              <a:rPr lang="en-US"/>
              <a:t>.</a:t>
            </a:r>
          </a:p>
          <a:p>
            <a:pPr marL="285750" indent="-285750">
              <a:buFont typeface="Arial" panose="020B0604020202020204" pitchFamily="34" charset="0"/>
              <a:buChar char="•"/>
            </a:pPr>
            <a:r>
              <a:rPr lang="en-US"/>
              <a:t>If none of the above applies, Applicants must provide proof of income for all household members 18 and older who are not full-time students.</a:t>
            </a:r>
          </a:p>
          <a:p>
            <a:pPr marL="514350" lvl="1" indent="-285750"/>
            <a:endParaRPr lang="en-US"/>
          </a:p>
          <a:p>
            <a:pPr lvl="1" indent="0">
              <a:buNone/>
            </a:pPr>
            <a:endParaRPr lang="en-US"/>
          </a:p>
          <a:p>
            <a:pPr marL="514350" lvl="1" indent="-285750"/>
            <a:endParaRPr lang="en-US"/>
          </a:p>
        </p:txBody>
      </p:sp>
    </p:spTree>
    <p:extLst>
      <p:ext uri="{BB962C8B-B14F-4D97-AF65-F5344CB8AC3E}">
        <p14:creationId xmlns:p14="http://schemas.microsoft.com/office/powerpoint/2010/main" val="44320593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 16">
            <a:extLst>
              <a:ext uri="{FF2B5EF4-FFF2-40B4-BE49-F238E27FC236}">
                <a16:creationId xmlns:a16="http://schemas.microsoft.com/office/drawing/2014/main" id="{4E613663-CE2A-4521-B061-01645787917D}"/>
              </a:ext>
            </a:extLst>
          </p:cNvPr>
          <p:cNvGrpSpPr/>
          <p:nvPr/>
        </p:nvGrpSpPr>
        <p:grpSpPr>
          <a:xfrm>
            <a:off x="6214283" y="982637"/>
            <a:ext cx="5429894" cy="1385177"/>
            <a:chOff x="6214283" y="2557510"/>
            <a:chExt cx="5429894" cy="1385177"/>
          </a:xfrm>
        </p:grpSpPr>
        <p:pic>
          <p:nvPicPr>
            <p:cNvPr id="13" name="Picture 12" descr="Graphical user interface, application&#10;&#10;Description automatically generated">
              <a:extLst>
                <a:ext uri="{FF2B5EF4-FFF2-40B4-BE49-F238E27FC236}">
                  <a16:creationId xmlns:a16="http://schemas.microsoft.com/office/drawing/2014/main" id="{AD1D6B51-1382-4E6C-8D32-598565B06806}"/>
                </a:ext>
              </a:extLst>
            </p:cNvPr>
            <p:cNvPicPr>
              <a:picLocks noChangeAspect="1"/>
            </p:cNvPicPr>
            <p:nvPr/>
          </p:nvPicPr>
          <p:blipFill rotWithShape="1">
            <a:blip r:embed="rId3"/>
            <a:srcRect l="1654" t="11096" r="58156" b="18226"/>
            <a:stretch/>
          </p:blipFill>
          <p:spPr>
            <a:xfrm>
              <a:off x="6214283" y="2557510"/>
              <a:ext cx="3566160" cy="1362808"/>
            </a:xfrm>
            <a:prstGeom prst="rect">
              <a:avLst/>
            </a:prstGeom>
            <a:ln w="12700">
              <a:noFill/>
            </a:ln>
          </p:spPr>
        </p:pic>
        <p:pic>
          <p:nvPicPr>
            <p:cNvPr id="15" name="Picture 14" descr="Graphical user interface, application&#10;&#10;Description automatically generated">
              <a:extLst>
                <a:ext uri="{FF2B5EF4-FFF2-40B4-BE49-F238E27FC236}">
                  <a16:creationId xmlns:a16="http://schemas.microsoft.com/office/drawing/2014/main" id="{05CCF9A5-113E-4246-9240-687A68EAA672}"/>
                </a:ext>
              </a:extLst>
            </p:cNvPr>
            <p:cNvPicPr>
              <a:picLocks noChangeAspect="1"/>
            </p:cNvPicPr>
            <p:nvPr/>
          </p:nvPicPr>
          <p:blipFill rotWithShape="1">
            <a:blip r:embed="rId3"/>
            <a:srcRect l="48059" t="11096" r="34422" b="18226"/>
            <a:stretch/>
          </p:blipFill>
          <p:spPr>
            <a:xfrm>
              <a:off x="9780443" y="2557510"/>
              <a:ext cx="1554480" cy="1362808"/>
            </a:xfrm>
            <a:prstGeom prst="rect">
              <a:avLst/>
            </a:prstGeom>
            <a:ln w="12700">
              <a:noFill/>
            </a:ln>
          </p:spPr>
        </p:pic>
        <p:pic>
          <p:nvPicPr>
            <p:cNvPr id="16" name="Picture 15" descr="Graphical user interface, application&#10;&#10;Description automatically generated">
              <a:extLst>
                <a:ext uri="{FF2B5EF4-FFF2-40B4-BE49-F238E27FC236}">
                  <a16:creationId xmlns:a16="http://schemas.microsoft.com/office/drawing/2014/main" id="{D9B95D97-5BDD-4DC1-8B3F-FC878086C65C}"/>
                </a:ext>
              </a:extLst>
            </p:cNvPr>
            <p:cNvPicPr>
              <a:picLocks noChangeAspect="1"/>
            </p:cNvPicPr>
            <p:nvPr/>
          </p:nvPicPr>
          <p:blipFill rotWithShape="1">
            <a:blip r:embed="rId3"/>
            <a:srcRect l="90224" t="11096" r="2564" b="18226"/>
            <a:stretch/>
          </p:blipFill>
          <p:spPr>
            <a:xfrm>
              <a:off x="11004097" y="2557510"/>
              <a:ext cx="640080" cy="1362808"/>
            </a:xfrm>
            <a:prstGeom prst="rect">
              <a:avLst/>
            </a:prstGeom>
            <a:ln w="12700">
              <a:noFill/>
            </a:ln>
          </p:spPr>
        </p:pic>
        <p:sp>
          <p:nvSpPr>
            <p:cNvPr id="6" name="Rectangle 5">
              <a:extLst>
                <a:ext uri="{FF2B5EF4-FFF2-40B4-BE49-F238E27FC236}">
                  <a16:creationId xmlns:a16="http://schemas.microsoft.com/office/drawing/2014/main" id="{A3247494-C608-41E0-9E3F-96024BC75E6E}"/>
                </a:ext>
              </a:extLst>
            </p:cNvPr>
            <p:cNvSpPr/>
            <p:nvPr/>
          </p:nvSpPr>
          <p:spPr>
            <a:xfrm>
              <a:off x="6214283" y="2557510"/>
              <a:ext cx="5414155" cy="1385177"/>
            </a:xfrm>
            <a:prstGeom prst="rect">
              <a:avLst/>
            </a:prstGeom>
            <a:noFill/>
            <a:ln w="12700">
              <a:solidFill>
                <a:srgbClr val="9F9F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8"/>
            <a:ext cx="5431809" cy="5875361"/>
          </a:xfrm>
        </p:spPr>
        <p:txBody>
          <a:bodyPr>
            <a:normAutofit fontScale="25000" lnSpcReduction="20000"/>
          </a:bodyPr>
          <a:lstStyle/>
          <a:p>
            <a:pPr indent="-283464">
              <a:lnSpc>
                <a:spcPct val="110000"/>
              </a:lnSpc>
            </a:pPr>
            <a:r>
              <a:rPr lang="en-US" sz="6400" b="1">
                <a:solidFill>
                  <a:schemeClr val="tx2"/>
                </a:solidFill>
              </a:rPr>
              <a:t>Step 4 (Page 4)</a:t>
            </a:r>
          </a:p>
          <a:p>
            <a:pPr indent="-283464">
              <a:lnSpc>
                <a:spcPct val="110000"/>
              </a:lnSpc>
            </a:pPr>
            <a:r>
              <a:rPr lang="en-US" sz="6400" b="1"/>
              <a:t>Referral Eligibility Continued</a:t>
            </a:r>
            <a:endParaRPr lang="en-US" sz="6400" b="1" baseline="30000"/>
          </a:p>
          <a:p>
            <a:pPr indent="-283464">
              <a:lnSpc>
                <a:spcPct val="110000"/>
              </a:lnSpc>
            </a:pPr>
            <a:r>
              <a:rPr lang="en-US" sz="6400">
                <a:cs typeface="Calibri" panose="020F0502020204030204" pitchFamily="34" charset="0"/>
              </a:rPr>
              <a:t>NYSERDA will continue to send out referrals to </a:t>
            </a:r>
            <a:r>
              <a:rPr lang="en-US" sz="6400" err="1">
                <a:cs typeface="Calibri" panose="020F0502020204030204" pitchFamily="34" charset="0"/>
              </a:rPr>
              <a:t>EmPower</a:t>
            </a:r>
            <a:r>
              <a:rPr lang="en-US" sz="6400">
                <a:cs typeface="Calibri" panose="020F0502020204030204" pitchFamily="34" charset="0"/>
              </a:rPr>
              <a:t> eligible households.  </a:t>
            </a:r>
            <a:endParaRPr lang="en-US" sz="7200">
              <a:latin typeface="Calibri" panose="020F0502020204030204" pitchFamily="34" charset="0"/>
              <a:cs typeface="Calibri" panose="020F0502020204030204" pitchFamily="34" charset="0"/>
            </a:endParaRPr>
          </a:p>
          <a:p>
            <a:pPr marL="284163" indent="-283464">
              <a:lnSpc>
                <a:spcPct val="110000"/>
              </a:lnSpc>
              <a:buSzPct val="100000"/>
              <a:buFont typeface="Arial" panose="020B0604020202020204" pitchFamily="34" charset="0"/>
              <a:buChar char="•"/>
            </a:pPr>
            <a:r>
              <a:rPr lang="en-US" sz="5600">
                <a:cs typeface="Calibri" panose="020F0502020204030204" pitchFamily="34" charset="0"/>
              </a:rPr>
              <a:t>NYSERDA currently receives referrals from the Utilities and the Office of Temporary and Disability Assistance (OTDA).</a:t>
            </a:r>
          </a:p>
          <a:p>
            <a:pPr marL="285750" indent="-283464">
              <a:lnSpc>
                <a:spcPct val="110000"/>
              </a:lnSpc>
              <a:buSzPct val="100000"/>
              <a:buFont typeface="Arial" panose="020B0604020202020204" pitchFamily="34" charset="0"/>
              <a:buChar char="•"/>
            </a:pPr>
            <a:r>
              <a:rPr lang="en-US" sz="5600">
                <a:cs typeface="Calibri" panose="020F0502020204030204" pitchFamily="34" charset="0"/>
              </a:rPr>
              <a:t>NYSERDA has traditionally sent out applications to referral households through US mail for completion and to return to the program.  </a:t>
            </a:r>
          </a:p>
          <a:p>
            <a:pPr marL="285750" indent="-283464">
              <a:lnSpc>
                <a:spcPct val="110000"/>
              </a:lnSpc>
              <a:buSzPct val="100000"/>
              <a:buFont typeface="Arial" panose="020B0604020202020204" pitchFamily="34" charset="0"/>
              <a:buChar char="•"/>
            </a:pPr>
            <a:r>
              <a:rPr lang="en-US" sz="5600">
                <a:cs typeface="Calibri" panose="020F0502020204030204" pitchFamily="34" charset="0"/>
              </a:rPr>
              <a:t>NYSERDA will continue to mail referrals with applications</a:t>
            </a:r>
            <a:r>
              <a:rPr lang="en-US" sz="5600" baseline="30000">
                <a:cs typeface="Calibri" panose="020F0502020204030204" pitchFamily="34" charset="0"/>
              </a:rPr>
              <a:t>1</a:t>
            </a:r>
            <a:r>
              <a:rPr lang="en-US" sz="5600">
                <a:cs typeface="Calibri" panose="020F0502020204030204" pitchFamily="34" charset="0"/>
              </a:rPr>
              <a:t>.</a:t>
            </a:r>
          </a:p>
          <a:p>
            <a:pPr marL="514350" lvl="1" indent="-283464">
              <a:lnSpc>
                <a:spcPct val="110000"/>
              </a:lnSpc>
              <a:buSzPct val="100000"/>
            </a:pPr>
            <a:r>
              <a:rPr lang="en-US" sz="4800">
                <a:cs typeface="Calibri" panose="020F0502020204030204" pitchFamily="34" charset="0"/>
              </a:rPr>
              <a:t>If referral data received by NYSERDA includes an email address, NYSERDA will send an email to the referral household along with information on how to access the Combined Residential Application.</a:t>
            </a:r>
          </a:p>
          <a:p>
            <a:pPr marL="284163" indent="-283464">
              <a:lnSpc>
                <a:spcPct val="110000"/>
              </a:lnSpc>
              <a:buSzPct val="100000"/>
              <a:buFont typeface="Arial" panose="020B0604020202020204" pitchFamily="34" charset="0"/>
              <a:buChar char="•"/>
              <a:tabLst>
                <a:tab pos="914400" algn="l"/>
              </a:tabLst>
            </a:pPr>
            <a:r>
              <a:rPr lang="en-US" sz="5600">
                <a:cs typeface="Calibri" panose="020F0502020204030204" pitchFamily="34" charset="0"/>
              </a:rPr>
              <a:t>As part of the application process, referral households will be asked to provide their referral ID. </a:t>
            </a:r>
          </a:p>
          <a:p>
            <a:pPr marL="512763" lvl="1" indent="-283464">
              <a:lnSpc>
                <a:spcPct val="110000"/>
              </a:lnSpc>
              <a:buSzPct val="100000"/>
              <a:tabLst>
                <a:tab pos="914400" algn="l"/>
              </a:tabLst>
            </a:pPr>
            <a:r>
              <a:rPr lang="en-US" sz="4800">
                <a:cs typeface="Calibri" panose="020F0502020204030204" pitchFamily="34" charset="0"/>
              </a:rPr>
              <a:t>This ID will be referenced in the letter/email sent to the referral household.  If an applicant provides a referral ID, they will not need to provide additional income verification as part of the application process.</a:t>
            </a:r>
          </a:p>
          <a:p>
            <a:pPr marL="512763" lvl="1" indent="-283464">
              <a:lnSpc>
                <a:spcPct val="110000"/>
              </a:lnSpc>
              <a:buSzPct val="100000"/>
              <a:tabLst>
                <a:tab pos="914400" algn="l"/>
              </a:tabLst>
            </a:pPr>
            <a:r>
              <a:rPr lang="en-US" sz="4800">
                <a:cs typeface="Calibri" panose="020F0502020204030204" pitchFamily="34" charset="0"/>
              </a:rPr>
              <a:t>Contractors and Community Organizations working with applicants should inquire if a NYSERDA referral letter or email was received and provide clarity on where to enter the referral ID to expedite the application process for the household.</a:t>
            </a:r>
          </a:p>
        </p:txBody>
      </p:sp>
    </p:spTree>
    <p:extLst>
      <p:ext uri="{BB962C8B-B14F-4D97-AF65-F5344CB8AC3E}">
        <p14:creationId xmlns:p14="http://schemas.microsoft.com/office/powerpoint/2010/main" val="164017166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5" name="Text Placeholder 4">
            <a:extLst>
              <a:ext uri="{FF2B5EF4-FFF2-40B4-BE49-F238E27FC236}">
                <a16:creationId xmlns:a16="http://schemas.microsoft.com/office/drawing/2014/main" id="{9A9A05DD-B77E-7640-B6FC-ED76AF478E4A}"/>
              </a:ext>
            </a:extLst>
          </p:cNvPr>
          <p:cNvSpPr>
            <a:spLocks noGrp="1"/>
          </p:cNvSpPr>
          <p:nvPr>
            <p:ph type="body" sz="quarter" idx="11"/>
          </p:nvPr>
        </p:nvSpPr>
        <p:spPr/>
        <p:txBody>
          <a:bodyPr/>
          <a:lstStyle/>
          <a:p>
            <a:pPr indent="-283464"/>
            <a:r>
              <a:rPr lang="en-US" b="1">
                <a:solidFill>
                  <a:schemeClr val="tx2"/>
                </a:solidFill>
              </a:rPr>
              <a:t>Step 4 (Page 4)</a:t>
            </a:r>
          </a:p>
          <a:p>
            <a:pPr indent="-283464"/>
            <a:r>
              <a:rPr lang="en-US" b="1"/>
              <a:t>Referral Eligibility Continued</a:t>
            </a:r>
            <a:endParaRPr lang="en-US" b="1" baseline="30000"/>
          </a:p>
          <a:p>
            <a:pPr indent="-283464"/>
            <a:r>
              <a:rPr lang="en-US"/>
              <a:t>PSEG (LIPA) Customers referred by the Office of Temporary and Disability and Assistance (OTDA):</a:t>
            </a:r>
          </a:p>
          <a:p>
            <a:pPr marL="285750" indent="-283464">
              <a:buFont typeface="Arial" panose="020B0604020202020204" pitchFamily="34" charset="0"/>
              <a:buChar char="•"/>
            </a:pPr>
            <a:r>
              <a:rPr lang="en-US"/>
              <a:t>Referrals come directly to the </a:t>
            </a:r>
            <a:r>
              <a:rPr lang="en-US" err="1"/>
              <a:t>EmPower</a:t>
            </a:r>
            <a:r>
              <a:rPr lang="en-US"/>
              <a:t> Program from OTDA.</a:t>
            </a:r>
          </a:p>
          <a:p>
            <a:pPr marL="285750" indent="-283464">
              <a:buFont typeface="Arial" panose="020B0604020202020204" pitchFamily="34" charset="0"/>
              <a:buChar char="•"/>
            </a:pPr>
            <a:r>
              <a:rPr lang="en-US"/>
              <a:t>Customers who do not receive a referral from OTDA are ineligible for full or reduced incentivized measures.</a:t>
            </a:r>
          </a:p>
          <a:p>
            <a:pPr marL="285750" indent="-283464">
              <a:buFont typeface="Arial" panose="020B0604020202020204" pitchFamily="34" charset="0"/>
              <a:buChar char="•"/>
            </a:pPr>
            <a:r>
              <a:rPr lang="en-US"/>
              <a:t>Ineligible customers may be able to participate in similar programs through their utility. (</a:t>
            </a:r>
            <a:r>
              <a:rPr lang="en-US">
                <a:hlinkClick r:id="rId3"/>
              </a:rPr>
              <a:t>link</a:t>
            </a:r>
            <a:r>
              <a:rPr lang="en-US"/>
              <a:t>)</a:t>
            </a:r>
          </a:p>
          <a:p>
            <a:pPr marL="285750" indent="-283464">
              <a:buFont typeface="Arial" panose="020B0604020202020204" pitchFamily="34" charset="0"/>
              <a:buChar char="•"/>
            </a:pPr>
            <a:r>
              <a:rPr lang="en-US"/>
              <a:t>Low-income National Grid - Long Island customers may be eligible for the Home Energy Affordability Team (HEAT) program. (</a:t>
            </a:r>
            <a:r>
              <a:rPr lang="en-US">
                <a:hlinkClick r:id="rId4"/>
              </a:rPr>
              <a:t>link</a:t>
            </a:r>
            <a:r>
              <a:rPr lang="en-US"/>
              <a:t>)</a:t>
            </a:r>
          </a:p>
        </p:txBody>
      </p:sp>
      <p:grpSp>
        <p:nvGrpSpPr>
          <p:cNvPr id="11" name="Group 10">
            <a:extLst>
              <a:ext uri="{FF2B5EF4-FFF2-40B4-BE49-F238E27FC236}">
                <a16:creationId xmlns:a16="http://schemas.microsoft.com/office/drawing/2014/main" id="{34D46A71-CFEC-4417-B1C6-C29A52B4A30B}"/>
              </a:ext>
            </a:extLst>
          </p:cNvPr>
          <p:cNvGrpSpPr/>
          <p:nvPr/>
        </p:nvGrpSpPr>
        <p:grpSpPr>
          <a:xfrm>
            <a:off x="6214283" y="982637"/>
            <a:ext cx="5429894" cy="1385177"/>
            <a:chOff x="6214283" y="2557510"/>
            <a:chExt cx="5429894" cy="1385177"/>
          </a:xfrm>
        </p:grpSpPr>
        <p:pic>
          <p:nvPicPr>
            <p:cNvPr id="12" name="Picture 11" descr="Graphical user interface, application&#10;&#10;Description automatically generated">
              <a:extLst>
                <a:ext uri="{FF2B5EF4-FFF2-40B4-BE49-F238E27FC236}">
                  <a16:creationId xmlns:a16="http://schemas.microsoft.com/office/drawing/2014/main" id="{045BF484-283F-4950-8EDB-816EEDB1ED80}"/>
                </a:ext>
              </a:extLst>
            </p:cNvPr>
            <p:cNvPicPr>
              <a:picLocks noChangeAspect="1"/>
            </p:cNvPicPr>
            <p:nvPr/>
          </p:nvPicPr>
          <p:blipFill rotWithShape="1">
            <a:blip r:embed="rId5"/>
            <a:srcRect l="1654" t="11096" r="58156" b="18226"/>
            <a:stretch/>
          </p:blipFill>
          <p:spPr>
            <a:xfrm>
              <a:off x="6214283" y="2557510"/>
              <a:ext cx="3566160" cy="1362808"/>
            </a:xfrm>
            <a:prstGeom prst="rect">
              <a:avLst/>
            </a:prstGeom>
            <a:ln w="12700">
              <a:noFill/>
            </a:ln>
          </p:spPr>
        </p:pic>
        <p:pic>
          <p:nvPicPr>
            <p:cNvPr id="13" name="Picture 12" descr="Graphical user interface, application&#10;&#10;Description automatically generated">
              <a:extLst>
                <a:ext uri="{FF2B5EF4-FFF2-40B4-BE49-F238E27FC236}">
                  <a16:creationId xmlns:a16="http://schemas.microsoft.com/office/drawing/2014/main" id="{51CBA2D0-6EC7-417A-A607-8E6649492F12}"/>
                </a:ext>
              </a:extLst>
            </p:cNvPr>
            <p:cNvPicPr>
              <a:picLocks noChangeAspect="1"/>
            </p:cNvPicPr>
            <p:nvPr/>
          </p:nvPicPr>
          <p:blipFill rotWithShape="1">
            <a:blip r:embed="rId5"/>
            <a:srcRect l="48059" t="11096" r="34422" b="18226"/>
            <a:stretch/>
          </p:blipFill>
          <p:spPr>
            <a:xfrm>
              <a:off x="9780443" y="2557510"/>
              <a:ext cx="1554480" cy="1362808"/>
            </a:xfrm>
            <a:prstGeom prst="rect">
              <a:avLst/>
            </a:prstGeom>
            <a:ln w="12700">
              <a:noFill/>
            </a:ln>
          </p:spPr>
        </p:pic>
        <p:pic>
          <p:nvPicPr>
            <p:cNvPr id="14" name="Picture 13" descr="Graphical user interface, application&#10;&#10;Description automatically generated">
              <a:extLst>
                <a:ext uri="{FF2B5EF4-FFF2-40B4-BE49-F238E27FC236}">
                  <a16:creationId xmlns:a16="http://schemas.microsoft.com/office/drawing/2014/main" id="{BC2805B1-88D1-4F81-8E65-65965126C62B}"/>
                </a:ext>
              </a:extLst>
            </p:cNvPr>
            <p:cNvPicPr>
              <a:picLocks noChangeAspect="1"/>
            </p:cNvPicPr>
            <p:nvPr/>
          </p:nvPicPr>
          <p:blipFill rotWithShape="1">
            <a:blip r:embed="rId5"/>
            <a:srcRect l="90224" t="11096" r="2564" b="18226"/>
            <a:stretch/>
          </p:blipFill>
          <p:spPr>
            <a:xfrm>
              <a:off x="11004097" y="2557510"/>
              <a:ext cx="640080" cy="1362808"/>
            </a:xfrm>
            <a:prstGeom prst="rect">
              <a:avLst/>
            </a:prstGeom>
            <a:ln w="12700">
              <a:noFill/>
            </a:ln>
          </p:spPr>
        </p:pic>
        <p:sp>
          <p:nvSpPr>
            <p:cNvPr id="15" name="Rectangle 14">
              <a:extLst>
                <a:ext uri="{FF2B5EF4-FFF2-40B4-BE49-F238E27FC236}">
                  <a16:creationId xmlns:a16="http://schemas.microsoft.com/office/drawing/2014/main" id="{5B8058DE-E667-4CA4-8144-A338A0280EC2}"/>
                </a:ext>
              </a:extLst>
            </p:cNvPr>
            <p:cNvSpPr/>
            <p:nvPr/>
          </p:nvSpPr>
          <p:spPr>
            <a:xfrm>
              <a:off x="6214283" y="2557510"/>
              <a:ext cx="5414155" cy="1385177"/>
            </a:xfrm>
            <a:prstGeom prst="rect">
              <a:avLst/>
            </a:prstGeom>
            <a:noFill/>
            <a:ln w="12700">
              <a:solidFill>
                <a:srgbClr val="9F9F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99403496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9"/>
            <a:ext cx="5263673" cy="5527491"/>
          </a:xfrm>
        </p:spPr>
        <p:txBody>
          <a:bodyPr>
            <a:normAutofit/>
          </a:bodyPr>
          <a:lstStyle/>
          <a:p>
            <a:pPr indent="-283464"/>
            <a:r>
              <a:rPr lang="en-US" b="1">
                <a:solidFill>
                  <a:schemeClr val="tx2"/>
                </a:solidFill>
              </a:rPr>
              <a:t>Step 4 (Page 4)</a:t>
            </a:r>
          </a:p>
          <a:p>
            <a:pPr indent="-283464"/>
            <a:r>
              <a:rPr lang="en-US" b="1"/>
              <a:t>Categorical Eligibility Continued</a:t>
            </a:r>
          </a:p>
          <a:p>
            <a:pPr indent="-283464"/>
            <a:r>
              <a:rPr lang="en-US"/>
              <a:t>Acceptable Categorical Eligibility Documents:</a:t>
            </a:r>
          </a:p>
        </p:txBody>
      </p:sp>
      <p:graphicFrame>
        <p:nvGraphicFramePr>
          <p:cNvPr id="11" name="Table 10">
            <a:extLst>
              <a:ext uri="{FF2B5EF4-FFF2-40B4-BE49-F238E27FC236}">
                <a16:creationId xmlns:a16="http://schemas.microsoft.com/office/drawing/2014/main" id="{5CB63081-1601-476D-B1B6-7E742B03CA16}"/>
              </a:ext>
            </a:extLst>
          </p:cNvPr>
          <p:cNvGraphicFramePr>
            <a:graphicFrameLocks noGrp="1"/>
          </p:cNvGraphicFramePr>
          <p:nvPr>
            <p:extLst>
              <p:ext uri="{D42A27DB-BD31-4B8C-83A1-F6EECF244321}">
                <p14:modId xmlns:p14="http://schemas.microsoft.com/office/powerpoint/2010/main" val="25828428"/>
              </p:ext>
            </p:extLst>
          </p:nvPr>
        </p:nvGraphicFramePr>
        <p:xfrm>
          <a:off x="545910" y="2105446"/>
          <a:ext cx="11082528" cy="1402080"/>
        </p:xfrm>
        <a:graphic>
          <a:graphicData uri="http://schemas.openxmlformats.org/drawingml/2006/table">
            <a:tbl>
              <a:tblPr/>
              <a:tblGrid>
                <a:gridCol w="3722313">
                  <a:extLst>
                    <a:ext uri="{9D8B030D-6E8A-4147-A177-3AD203B41FA5}">
                      <a16:colId xmlns:a16="http://schemas.microsoft.com/office/drawing/2014/main" val="764712198"/>
                    </a:ext>
                  </a:extLst>
                </a:gridCol>
                <a:gridCol w="4025162">
                  <a:extLst>
                    <a:ext uri="{9D8B030D-6E8A-4147-A177-3AD203B41FA5}">
                      <a16:colId xmlns:a16="http://schemas.microsoft.com/office/drawing/2014/main" val="2645083672"/>
                    </a:ext>
                  </a:extLst>
                </a:gridCol>
                <a:gridCol w="3335053">
                  <a:extLst>
                    <a:ext uri="{9D8B030D-6E8A-4147-A177-3AD203B41FA5}">
                      <a16:colId xmlns:a16="http://schemas.microsoft.com/office/drawing/2014/main" val="910060773"/>
                    </a:ext>
                  </a:extLst>
                </a:gridCol>
              </a:tblGrid>
              <a:tr h="0">
                <a:tc>
                  <a:txBody>
                    <a:bodyPr/>
                    <a:lstStyle/>
                    <a:p>
                      <a:pPr algn="l" rtl="0" fontAlgn="base"/>
                      <a:r>
                        <a:rPr lang="en-US" sz="1400" b="1" i="0">
                          <a:solidFill>
                            <a:schemeClr val="bg1"/>
                          </a:solidFill>
                          <a:effectLst/>
                          <a:latin typeface="Calibri" panose="020F0502020204030204" pitchFamily="34" charset="0"/>
                        </a:rPr>
                        <a:t>Categorical Eligibility Type</a:t>
                      </a:r>
                      <a:r>
                        <a:rPr lang="en-US" sz="1400" b="0" i="0">
                          <a:solidFill>
                            <a:schemeClr val="bg1"/>
                          </a:solidFill>
                          <a:effectLst/>
                          <a:latin typeface="Calibri" panose="020F0502020204030204" pitchFamily="34" charset="0"/>
                        </a:rPr>
                        <a:t> </a:t>
                      </a:r>
                      <a:endParaRPr lang="en-US" sz="2000" b="0" i="0">
                        <a:solidFill>
                          <a:schemeClr val="bg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pPr algn="l" rtl="0" fontAlgn="base"/>
                      <a:r>
                        <a:rPr lang="en-US" sz="1400" b="1" i="0">
                          <a:solidFill>
                            <a:schemeClr val="bg1"/>
                          </a:solidFill>
                          <a:effectLst/>
                          <a:latin typeface="Calibri" panose="020F0502020204030204" pitchFamily="34" charset="0"/>
                        </a:rPr>
                        <a:t>Document</a:t>
                      </a:r>
                      <a:r>
                        <a:rPr lang="en-US" sz="1400" b="0" i="0">
                          <a:solidFill>
                            <a:schemeClr val="bg1"/>
                          </a:solidFill>
                          <a:effectLst/>
                          <a:latin typeface="Calibri" panose="020F0502020204030204" pitchFamily="34" charset="0"/>
                        </a:rPr>
                        <a:t> </a:t>
                      </a:r>
                      <a:endParaRPr lang="en-US" sz="2000" b="0" i="0">
                        <a:solidFill>
                          <a:schemeClr val="bg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pPr algn="l" rtl="0" fontAlgn="base"/>
                      <a:r>
                        <a:rPr lang="en-US" sz="1400" b="1" i="0">
                          <a:solidFill>
                            <a:schemeClr val="bg1"/>
                          </a:solidFill>
                          <a:effectLst/>
                          <a:latin typeface="Calibri" panose="020F0502020204030204" pitchFamily="34" charset="0"/>
                        </a:rPr>
                        <a:t>Acceptable Date Range</a:t>
                      </a:r>
                      <a:r>
                        <a:rPr lang="en-US" sz="1400" b="0" i="0">
                          <a:solidFill>
                            <a:schemeClr val="bg1"/>
                          </a:solidFill>
                          <a:effectLst/>
                          <a:latin typeface="Calibri" panose="020F0502020204030204" pitchFamily="34" charset="0"/>
                        </a:rPr>
                        <a:t> </a:t>
                      </a:r>
                      <a:endParaRPr lang="en-US" sz="2000" b="0" i="0">
                        <a:solidFill>
                          <a:schemeClr val="bg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extLst>
                  <a:ext uri="{0D108BD9-81ED-4DB2-BD59-A6C34878D82A}">
                    <a16:rowId xmlns:a16="http://schemas.microsoft.com/office/drawing/2014/main" val="2443275638"/>
                  </a:ext>
                </a:extLst>
              </a:tr>
              <a:tr h="0">
                <a:tc>
                  <a:txBody>
                    <a:bodyPr/>
                    <a:lstStyle/>
                    <a:p>
                      <a:pPr algn="l" rtl="0" fontAlgn="base"/>
                      <a:r>
                        <a:rPr lang="en-US" sz="1200" b="0" i="0">
                          <a:solidFill>
                            <a:schemeClr val="tx1"/>
                          </a:solidFill>
                          <a:effectLst/>
                          <a:latin typeface="Calibri" panose="020F0502020204030204" pitchFamily="34" charset="0"/>
                        </a:rPr>
                        <a:t>HEAP </a:t>
                      </a:r>
                      <a:endParaRPr lang="en-US"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200" b="0" i="0">
                          <a:solidFill>
                            <a:schemeClr val="tx1"/>
                          </a:solidFill>
                          <a:effectLst/>
                          <a:latin typeface="Calibri" panose="020F0502020204030204" pitchFamily="34" charset="0"/>
                        </a:rPr>
                        <a:t>Award Letter</a:t>
                      </a:r>
                      <a:endParaRPr lang="en-US"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200" b="0" i="0">
                          <a:solidFill>
                            <a:schemeClr val="tx1"/>
                          </a:solidFill>
                          <a:effectLst/>
                          <a:latin typeface="Calibri" panose="020F0502020204030204" pitchFamily="34" charset="0"/>
                        </a:rPr>
                        <a:t>Awarded within last 12 months </a:t>
                      </a:r>
                      <a:endParaRPr lang="en-US"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90908898"/>
                  </a:ext>
                </a:extLst>
              </a:tr>
              <a:tr h="0">
                <a:tc>
                  <a:txBody>
                    <a:bodyPr/>
                    <a:lstStyle/>
                    <a:p>
                      <a:pPr algn="l" rtl="0" fontAlgn="base"/>
                      <a:r>
                        <a:rPr lang="en-US" sz="1200" b="0" i="0">
                          <a:solidFill>
                            <a:schemeClr val="tx1"/>
                          </a:solidFill>
                          <a:effectLst/>
                          <a:latin typeface="Calibri" panose="020F0502020204030204" pitchFamily="34" charset="0"/>
                        </a:rPr>
                        <a:t>SNAP </a:t>
                      </a:r>
                      <a:endParaRPr lang="en-US"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200" b="0" i="0">
                          <a:solidFill>
                            <a:schemeClr val="tx1"/>
                          </a:solidFill>
                          <a:effectLst/>
                          <a:latin typeface="Calibri" panose="020F0502020204030204" pitchFamily="34" charset="0"/>
                        </a:rPr>
                        <a:t>Award Letter </a:t>
                      </a:r>
                      <a:endParaRPr lang="en-US"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200" b="0" i="0">
                          <a:solidFill>
                            <a:schemeClr val="tx1"/>
                          </a:solidFill>
                          <a:effectLst/>
                          <a:latin typeface="Calibri" panose="020F0502020204030204" pitchFamily="34" charset="0"/>
                        </a:rPr>
                        <a:t>Awarded within last 12 months </a:t>
                      </a:r>
                      <a:endParaRPr lang="en-US" sz="1200"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75923777"/>
                  </a:ext>
                </a:extLst>
              </a:tr>
              <a:tr h="0">
                <a:tc>
                  <a:txBody>
                    <a:bodyPr/>
                    <a:lstStyle/>
                    <a:p>
                      <a:pPr algn="l" rtl="0" fontAlgn="base"/>
                      <a:r>
                        <a:rPr lang="en-US" sz="1200" b="0" i="0">
                          <a:solidFill>
                            <a:schemeClr val="tx1"/>
                          </a:solidFill>
                          <a:effectLst/>
                          <a:latin typeface="Calibri" panose="020F0502020204030204" pitchFamily="34" charset="0"/>
                        </a:rPr>
                        <a:t>TANF </a:t>
                      </a:r>
                      <a:endParaRPr lang="en-US"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200" b="0" i="0">
                          <a:solidFill>
                            <a:schemeClr val="tx1"/>
                          </a:solidFill>
                          <a:effectLst/>
                          <a:latin typeface="Calibri" panose="020F0502020204030204" pitchFamily="34" charset="0"/>
                        </a:rPr>
                        <a:t>Award Letter </a:t>
                      </a:r>
                      <a:endParaRPr lang="en-US"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200" b="0" i="0">
                          <a:solidFill>
                            <a:schemeClr val="tx1"/>
                          </a:solidFill>
                          <a:effectLst/>
                          <a:latin typeface="Calibri" panose="020F0502020204030204" pitchFamily="34" charset="0"/>
                        </a:rPr>
                        <a:t>Awarded within last 12 months </a:t>
                      </a:r>
                      <a:endParaRPr lang="en-US" sz="1200"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27693504"/>
                  </a:ext>
                </a:extLst>
              </a:tr>
              <a:tr h="0">
                <a:tc>
                  <a:txBody>
                    <a:bodyPr/>
                    <a:lstStyle/>
                    <a:p>
                      <a:pPr algn="l" rtl="0" fontAlgn="base"/>
                      <a:r>
                        <a:rPr lang="en-US" sz="1200" b="0" i="0">
                          <a:solidFill>
                            <a:schemeClr val="tx1"/>
                          </a:solidFill>
                          <a:effectLst/>
                          <a:latin typeface="Calibri" panose="020F0502020204030204" pitchFamily="34" charset="0"/>
                        </a:rPr>
                        <a:t>Supplemental Security Income </a:t>
                      </a:r>
                      <a:endParaRPr lang="en-US"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200" b="0" i="0">
                          <a:solidFill>
                            <a:schemeClr val="tx1"/>
                          </a:solidFill>
                          <a:effectLst/>
                          <a:latin typeface="Calibri" panose="020F0502020204030204" pitchFamily="34" charset="0"/>
                        </a:rPr>
                        <a:t>Award Letter or Benefit Statement </a:t>
                      </a:r>
                      <a:endParaRPr lang="en-US"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200" b="0" i="0">
                          <a:solidFill>
                            <a:schemeClr val="tx1"/>
                          </a:solidFill>
                          <a:effectLst/>
                          <a:latin typeface="Calibri" panose="020F0502020204030204" pitchFamily="34" charset="0"/>
                        </a:rPr>
                        <a:t>Awarded within last 12 months </a:t>
                      </a:r>
                      <a:endParaRPr lang="en-US" sz="1200"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07578409"/>
                  </a:ext>
                </a:extLst>
              </a:tr>
            </a:tbl>
          </a:graphicData>
        </a:graphic>
      </p:graphicFrame>
    </p:spTree>
    <p:extLst>
      <p:ext uri="{BB962C8B-B14F-4D97-AF65-F5344CB8AC3E}">
        <p14:creationId xmlns:p14="http://schemas.microsoft.com/office/powerpoint/2010/main" val="122662150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Table 11">
            <a:extLst>
              <a:ext uri="{FF2B5EF4-FFF2-40B4-BE49-F238E27FC236}">
                <a16:creationId xmlns:a16="http://schemas.microsoft.com/office/drawing/2014/main" id="{0337A546-65C1-4F5F-86B4-6EE678478CE2}"/>
              </a:ext>
            </a:extLst>
          </p:cNvPr>
          <p:cNvGraphicFramePr>
            <a:graphicFrameLocks noGrp="1"/>
          </p:cNvGraphicFramePr>
          <p:nvPr>
            <p:extLst>
              <p:ext uri="{D42A27DB-BD31-4B8C-83A1-F6EECF244321}">
                <p14:modId xmlns:p14="http://schemas.microsoft.com/office/powerpoint/2010/main" val="1607259040"/>
              </p:ext>
            </p:extLst>
          </p:nvPr>
        </p:nvGraphicFramePr>
        <p:xfrm>
          <a:off x="6325589" y="982638"/>
          <a:ext cx="5320501" cy="5684302"/>
        </p:xfrm>
        <a:graphic>
          <a:graphicData uri="http://schemas.openxmlformats.org/drawingml/2006/table">
            <a:tbl>
              <a:tblPr>
                <a:tableStyleId>{2D5ABB26-0587-4C30-8999-92F81FD0307C}</a:tableStyleId>
              </a:tblPr>
              <a:tblGrid>
                <a:gridCol w="1486568">
                  <a:extLst>
                    <a:ext uri="{9D8B030D-6E8A-4147-A177-3AD203B41FA5}">
                      <a16:colId xmlns:a16="http://schemas.microsoft.com/office/drawing/2014/main" val="2045244913"/>
                    </a:ext>
                  </a:extLst>
                </a:gridCol>
                <a:gridCol w="1997765">
                  <a:extLst>
                    <a:ext uri="{9D8B030D-6E8A-4147-A177-3AD203B41FA5}">
                      <a16:colId xmlns:a16="http://schemas.microsoft.com/office/drawing/2014/main" val="3539764328"/>
                    </a:ext>
                  </a:extLst>
                </a:gridCol>
                <a:gridCol w="1836168">
                  <a:extLst>
                    <a:ext uri="{9D8B030D-6E8A-4147-A177-3AD203B41FA5}">
                      <a16:colId xmlns:a16="http://schemas.microsoft.com/office/drawing/2014/main" val="3292487791"/>
                    </a:ext>
                  </a:extLst>
                </a:gridCol>
              </a:tblGrid>
              <a:tr h="319702">
                <a:tc>
                  <a:txBody>
                    <a:bodyPr/>
                    <a:lstStyle/>
                    <a:p>
                      <a:pPr algn="ctr" rtl="0" fontAlgn="base"/>
                      <a:r>
                        <a:rPr lang="en-US" sz="1200" b="1">
                          <a:solidFill>
                            <a:schemeClr val="bg1"/>
                          </a:solidFill>
                          <a:effectLst/>
                        </a:rPr>
                        <a:t>Income Type </a:t>
                      </a:r>
                      <a:endParaRPr lang="en-US" sz="2000" b="1" i="0">
                        <a:solidFill>
                          <a:schemeClr val="bg1"/>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pPr algn="ctr" rtl="0" fontAlgn="base"/>
                      <a:r>
                        <a:rPr lang="en-US" sz="1200" b="1">
                          <a:solidFill>
                            <a:schemeClr val="bg1"/>
                          </a:solidFill>
                          <a:effectLst/>
                        </a:rPr>
                        <a:t>Document </a:t>
                      </a:r>
                      <a:endParaRPr lang="en-US" sz="2000" b="1" i="0">
                        <a:solidFill>
                          <a:schemeClr val="bg1"/>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pPr algn="ctr" rtl="0" fontAlgn="base"/>
                      <a:r>
                        <a:rPr lang="en-US" sz="1200" b="1">
                          <a:solidFill>
                            <a:schemeClr val="bg1"/>
                          </a:solidFill>
                          <a:effectLst/>
                        </a:rPr>
                        <a:t>Acceptable Date Range </a:t>
                      </a:r>
                      <a:endParaRPr lang="en-US" sz="2000" b="1" i="0">
                        <a:solidFill>
                          <a:schemeClr val="bg1"/>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extLst>
                  <a:ext uri="{0D108BD9-81ED-4DB2-BD59-A6C34878D82A}">
                    <a16:rowId xmlns:a16="http://schemas.microsoft.com/office/drawing/2014/main" val="3447024760"/>
                  </a:ext>
                </a:extLst>
              </a:tr>
              <a:tr h="0">
                <a:tc>
                  <a:txBody>
                    <a:bodyPr/>
                    <a:lstStyle/>
                    <a:p>
                      <a:pPr algn="l" rtl="0" fontAlgn="base"/>
                      <a:r>
                        <a:rPr lang="en-US" sz="1000">
                          <a:solidFill>
                            <a:schemeClr val="bg2">
                              <a:lumMod val="10000"/>
                            </a:schemeClr>
                          </a:solidFill>
                          <a:effectLst/>
                        </a:rPr>
                        <a:t>Social Security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Award Letter or Benefit Statement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12 months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60902409"/>
                  </a:ext>
                </a:extLst>
              </a:tr>
              <a:tr h="0">
                <a:tc>
                  <a:txBody>
                    <a:bodyPr/>
                    <a:lstStyle/>
                    <a:p>
                      <a:pPr algn="l" rtl="0" fontAlgn="base"/>
                      <a:r>
                        <a:rPr lang="en-US" sz="1000">
                          <a:solidFill>
                            <a:schemeClr val="bg2">
                              <a:lumMod val="10000"/>
                            </a:schemeClr>
                          </a:solidFill>
                          <a:effectLst/>
                        </a:rPr>
                        <a:t>Social Security Disability (SSD)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Award Letter or Benefit Statement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12 months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34026939"/>
                  </a:ext>
                </a:extLst>
              </a:tr>
              <a:tr h="0">
                <a:tc>
                  <a:txBody>
                    <a:bodyPr/>
                    <a:lstStyle/>
                    <a:p>
                      <a:pPr algn="l" rtl="0" fontAlgn="base"/>
                      <a:r>
                        <a:rPr lang="en-US" sz="1000">
                          <a:solidFill>
                            <a:schemeClr val="bg2">
                              <a:lumMod val="10000"/>
                            </a:schemeClr>
                          </a:solidFill>
                          <a:effectLst/>
                        </a:rPr>
                        <a:t>Pension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Pension check stub showing gross amount or letter from Pension Board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12 months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3473054"/>
                  </a:ext>
                </a:extLst>
              </a:tr>
              <a:tr h="0">
                <a:tc>
                  <a:txBody>
                    <a:bodyPr/>
                    <a:lstStyle/>
                    <a:p>
                      <a:pPr algn="l" rtl="0" fontAlgn="base"/>
                      <a:r>
                        <a:rPr lang="en-US" sz="1000">
                          <a:solidFill>
                            <a:schemeClr val="bg2">
                              <a:lumMod val="10000"/>
                            </a:schemeClr>
                          </a:solidFill>
                          <a:effectLst/>
                        </a:rPr>
                        <a:t>Disability (Short Term or Long Term)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Benefit Statement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60 days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30606888"/>
                  </a:ext>
                </a:extLst>
              </a:tr>
              <a:tr h="0">
                <a:tc>
                  <a:txBody>
                    <a:bodyPr/>
                    <a:lstStyle/>
                    <a:p>
                      <a:pPr algn="l" rtl="0" fontAlgn="base"/>
                      <a:r>
                        <a:rPr lang="en-US" sz="1000">
                          <a:solidFill>
                            <a:schemeClr val="bg2">
                              <a:lumMod val="10000"/>
                            </a:schemeClr>
                          </a:solidFill>
                          <a:effectLst/>
                        </a:rPr>
                        <a:t>Child Support / Alimony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Court Award Letter or printout from domestic relations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12 months (within 60 days if using printout from DR website)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41232586"/>
                  </a:ext>
                </a:extLst>
              </a:tr>
              <a:tr h="0">
                <a:tc>
                  <a:txBody>
                    <a:bodyPr/>
                    <a:lstStyle/>
                    <a:p>
                      <a:pPr algn="l" rtl="0" fontAlgn="base"/>
                      <a:r>
                        <a:rPr lang="en-US" sz="1000">
                          <a:solidFill>
                            <a:schemeClr val="bg2">
                              <a:lumMod val="10000"/>
                            </a:schemeClr>
                          </a:solidFill>
                          <a:effectLst/>
                        </a:rPr>
                        <a:t>Foster Care Payment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Statement from Social Services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60 days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3602982"/>
                  </a:ext>
                </a:extLst>
              </a:tr>
              <a:tr h="0">
                <a:tc>
                  <a:txBody>
                    <a:bodyPr/>
                    <a:lstStyle/>
                    <a:p>
                      <a:pPr algn="l" rtl="0" fontAlgn="base"/>
                      <a:r>
                        <a:rPr lang="en-US" sz="1000">
                          <a:solidFill>
                            <a:schemeClr val="bg2">
                              <a:lumMod val="10000"/>
                            </a:schemeClr>
                          </a:solidFill>
                          <a:effectLst/>
                        </a:rPr>
                        <a:t>Workers Compensation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Award Letter or Benefit Statement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60 days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94790132"/>
                  </a:ext>
                </a:extLst>
              </a:tr>
              <a:tr h="0">
                <a:tc>
                  <a:txBody>
                    <a:bodyPr/>
                    <a:lstStyle/>
                    <a:p>
                      <a:pPr algn="l" rtl="0" fontAlgn="base"/>
                      <a:r>
                        <a:rPr lang="en-US" sz="1000">
                          <a:solidFill>
                            <a:schemeClr val="bg2">
                              <a:lumMod val="10000"/>
                            </a:schemeClr>
                          </a:solidFill>
                          <a:effectLst/>
                        </a:rPr>
                        <a:t>Unemployment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Letter of Determination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60 days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08868497"/>
                  </a:ext>
                </a:extLst>
              </a:tr>
              <a:tr h="0">
                <a:tc>
                  <a:txBody>
                    <a:bodyPr/>
                    <a:lstStyle/>
                    <a:p>
                      <a:pPr algn="l" rtl="0" fontAlgn="base"/>
                      <a:r>
                        <a:rPr lang="en-US" sz="1000">
                          <a:solidFill>
                            <a:schemeClr val="bg2">
                              <a:lumMod val="10000"/>
                            </a:schemeClr>
                          </a:solidFill>
                          <a:effectLst/>
                        </a:rPr>
                        <a:t>Veterans Benefits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Award Letter or Benefit Statement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12 months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06069677"/>
                  </a:ext>
                </a:extLst>
              </a:tr>
              <a:tr h="0">
                <a:tc>
                  <a:txBody>
                    <a:bodyPr/>
                    <a:lstStyle/>
                    <a:p>
                      <a:pPr algn="l" rtl="0" fontAlgn="base"/>
                      <a:r>
                        <a:rPr lang="en-US" sz="1000">
                          <a:solidFill>
                            <a:schemeClr val="bg2">
                              <a:lumMod val="10000"/>
                            </a:schemeClr>
                          </a:solidFill>
                          <a:effectLst/>
                        </a:rPr>
                        <a:t>Annuities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Bank Statement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60 days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1918286"/>
                  </a:ext>
                </a:extLst>
              </a:tr>
              <a:tr h="0">
                <a:tc>
                  <a:txBody>
                    <a:bodyPr/>
                    <a:lstStyle/>
                    <a:p>
                      <a:pPr algn="l" rtl="0" fontAlgn="base"/>
                      <a:r>
                        <a:rPr lang="en-US" sz="1000">
                          <a:solidFill>
                            <a:schemeClr val="bg2">
                              <a:lumMod val="10000"/>
                            </a:schemeClr>
                          </a:solidFill>
                          <a:effectLst/>
                        </a:rPr>
                        <a:t>Salaries/Wages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Pay Stubs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Four weeks of paystubs from the last 60 days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25583823"/>
                  </a:ext>
                </a:extLst>
              </a:tr>
              <a:tr h="0">
                <a:tc>
                  <a:txBody>
                    <a:bodyPr/>
                    <a:lstStyle/>
                    <a:p>
                      <a:pPr algn="l" rtl="0" fontAlgn="base"/>
                      <a:r>
                        <a:rPr lang="en-US" sz="1000">
                          <a:solidFill>
                            <a:schemeClr val="bg2">
                              <a:lumMod val="10000"/>
                            </a:schemeClr>
                          </a:solidFill>
                          <a:effectLst/>
                        </a:rPr>
                        <a:t>Interest Income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Bank Statement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60 days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91156545"/>
                  </a:ext>
                </a:extLst>
              </a:tr>
              <a:tr h="0">
                <a:tc>
                  <a:txBody>
                    <a:bodyPr/>
                    <a:lstStyle/>
                    <a:p>
                      <a:pPr algn="l" rtl="0" fontAlgn="base"/>
                      <a:r>
                        <a:rPr lang="en-US" sz="1000">
                          <a:solidFill>
                            <a:schemeClr val="bg2">
                              <a:lumMod val="10000"/>
                            </a:schemeClr>
                          </a:solidFill>
                          <a:effectLst/>
                        </a:rPr>
                        <a:t>Rental Income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Current Lease or Rent Receipt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12 months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07969413"/>
                  </a:ext>
                </a:extLst>
              </a:tr>
              <a:tr h="0">
                <a:tc>
                  <a:txBody>
                    <a:bodyPr/>
                    <a:lstStyle/>
                    <a:p>
                      <a:pPr algn="l" rtl="0" fontAlgn="base"/>
                      <a:r>
                        <a:rPr lang="en-US" sz="1000">
                          <a:solidFill>
                            <a:schemeClr val="bg2">
                              <a:lumMod val="10000"/>
                            </a:schemeClr>
                          </a:solidFill>
                          <a:effectLst/>
                        </a:rPr>
                        <a:t>Business or Farm Income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Tax Return, IRS Report of Quarterly Earnings, business records.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Tax Return: Previous Year</a:t>
                      </a:r>
                    </a:p>
                    <a:p>
                      <a:pPr algn="l" rtl="0" fontAlgn="base"/>
                      <a:r>
                        <a:rPr lang="en-US" sz="1000">
                          <a:solidFill>
                            <a:schemeClr val="bg2">
                              <a:lumMod val="10000"/>
                            </a:schemeClr>
                          </a:solidFill>
                          <a:effectLst/>
                        </a:rPr>
                        <a:t>IRS Report: Previous 3 months Business Records: Previous 3 months</a:t>
                      </a:r>
                      <a:endParaRPr lang="en-US" sz="1000" b="0" i="0">
                        <a:solidFill>
                          <a:schemeClr val="bg2">
                            <a:lumMod val="10000"/>
                          </a:schemeClr>
                        </a:solidFill>
                        <a:effectLst/>
                        <a:latin typeface="Calibri" panose="020F0502020204030204" pitchFamily="34" charset="0"/>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90750506"/>
                  </a:ext>
                </a:extLst>
              </a:tr>
              <a:tr h="0">
                <a:tc>
                  <a:txBody>
                    <a:bodyPr/>
                    <a:lstStyle/>
                    <a:p>
                      <a:pPr lvl="0" algn="l">
                        <a:buNone/>
                      </a:pPr>
                      <a:r>
                        <a:rPr lang="en-US" sz="1000">
                          <a:solidFill>
                            <a:schemeClr val="bg2">
                              <a:lumMod val="10000"/>
                            </a:schemeClr>
                          </a:solidFill>
                          <a:effectLst/>
                        </a:rPr>
                        <a:t>Tax Documentation</a:t>
                      </a: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lvl="0" algn="l">
                        <a:buNone/>
                      </a:pPr>
                      <a:r>
                        <a:rPr lang="en-US" sz="1000" b="0" i="0" u="none" strike="noStrike" noProof="0">
                          <a:solidFill>
                            <a:schemeClr val="bg2">
                              <a:lumMod val="10000"/>
                            </a:schemeClr>
                          </a:solidFill>
                          <a:effectLst/>
                          <a:latin typeface="Roboto"/>
                        </a:rPr>
                        <a:t>Form 1040, 1040A, or 1040EX</a:t>
                      </a:r>
                      <a:endParaRPr lang="en-US">
                        <a:solidFill>
                          <a:schemeClr val="bg2">
                            <a:lumMod val="10000"/>
                          </a:schemeClr>
                        </a:solidFill>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lvl="0" algn="l">
                        <a:buNone/>
                      </a:pPr>
                      <a:r>
                        <a:rPr lang="en-US" sz="1000">
                          <a:solidFill>
                            <a:schemeClr val="bg2">
                              <a:lumMod val="10000"/>
                            </a:schemeClr>
                          </a:solidFill>
                          <a:effectLst/>
                        </a:rPr>
                        <a:t>Most recent year tax return</a:t>
                      </a: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65450033"/>
                  </a:ext>
                </a:extLst>
              </a:tr>
            </a:tbl>
          </a:graphicData>
        </a:graphic>
      </p:graphicFrame>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8"/>
            <a:ext cx="5431809" cy="5716335"/>
          </a:xfrm>
        </p:spPr>
        <p:txBody>
          <a:bodyPr>
            <a:normAutofit/>
          </a:bodyPr>
          <a:lstStyle/>
          <a:p>
            <a:r>
              <a:rPr lang="en-US" b="1">
                <a:solidFill>
                  <a:schemeClr val="tx2"/>
                </a:solidFill>
              </a:rPr>
              <a:t>Step 4 (Page 4)</a:t>
            </a:r>
          </a:p>
          <a:p>
            <a:r>
              <a:rPr lang="en-US" b="1"/>
              <a:t>Income Eligibility Continued</a:t>
            </a:r>
          </a:p>
          <a:p>
            <a:r>
              <a:rPr lang="en-US"/>
              <a:t>Acceptable Income Eligibility Documents</a:t>
            </a:r>
          </a:p>
          <a:p>
            <a:endParaRPr lang="en-US"/>
          </a:p>
          <a:p>
            <a:endParaRPr lang="en-US" b="1"/>
          </a:p>
          <a:p>
            <a:endParaRPr lang="en-US" b="1"/>
          </a:p>
          <a:p>
            <a:r>
              <a:rPr lang="en-US" b="1"/>
              <a:t>Important Notes:</a:t>
            </a:r>
          </a:p>
          <a:p>
            <a:pPr marL="285750" indent="-285750">
              <a:buFont typeface="Arial" panose="020B0604020202020204" pitchFamily="34" charset="0"/>
              <a:buChar char="•"/>
            </a:pPr>
            <a:r>
              <a:rPr lang="en-US" sz="1400"/>
              <a:t>Income Eligibility Documents should include all sources of income for each household member who is 18 years of age or older and who is not a full-time student.</a:t>
            </a:r>
          </a:p>
          <a:p>
            <a:pPr marL="285750" indent="-285750">
              <a:buFont typeface="Arial" panose="020B0604020202020204" pitchFamily="34" charset="0"/>
              <a:buChar char="•"/>
            </a:pPr>
            <a:r>
              <a:rPr lang="en-US" sz="1400"/>
              <a:t>If a household member has multiple sources of income, add a separate line item for each income source.</a:t>
            </a:r>
          </a:p>
          <a:p>
            <a:pPr marL="285750" indent="-285750">
              <a:buFont typeface="Arial" panose="020B0604020202020204" pitchFamily="34" charset="0"/>
              <a:buChar char="•"/>
            </a:pPr>
            <a:r>
              <a:rPr lang="en-US" sz="1400"/>
              <a:t>Applicants can choose to use tax returns instead. Applicants can only use this option if all members of the household who were required to file a tax return did so. Additionally, all sources of income must be documented within the tax return for each household member.</a:t>
            </a:r>
          </a:p>
          <a:p>
            <a:pPr marL="285750" indent="-285750">
              <a:buFont typeface="Arial" panose="020B0604020202020204" pitchFamily="34" charset="0"/>
              <a:buChar char="•"/>
            </a:pPr>
            <a:r>
              <a:rPr lang="en-US" sz="1400"/>
              <a:t>Tax returns must be the most recent Federal Income Tax Return (Form 1040, 1040A, or 1040EX)</a:t>
            </a:r>
          </a:p>
          <a:p>
            <a:pPr marL="285750" indent="-285750">
              <a:buFont typeface="Arial" panose="020B0604020202020204" pitchFamily="34" charset="0"/>
              <a:buChar char="•"/>
            </a:pPr>
            <a:r>
              <a:rPr lang="en-US" sz="1400"/>
              <a:t>If documenting Rental, Business, or Farm income, Applicants must submit corresponding schedules (C, E, and F)</a:t>
            </a:r>
          </a:p>
        </p:txBody>
      </p:sp>
    </p:spTree>
    <p:extLst>
      <p:ext uri="{BB962C8B-B14F-4D97-AF65-F5344CB8AC3E}">
        <p14:creationId xmlns:p14="http://schemas.microsoft.com/office/powerpoint/2010/main" val="79122058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8"/>
            <a:ext cx="5431809" cy="5716335"/>
          </a:xfrm>
        </p:spPr>
        <p:txBody>
          <a:bodyPr>
            <a:normAutofit/>
          </a:bodyPr>
          <a:lstStyle/>
          <a:p>
            <a:r>
              <a:rPr lang="en-US" b="1">
                <a:solidFill>
                  <a:schemeClr val="tx2"/>
                </a:solidFill>
              </a:rPr>
              <a:t>Step 5 (Page 5)</a:t>
            </a:r>
          </a:p>
          <a:p>
            <a:r>
              <a:rPr lang="en-US" b="1"/>
              <a:t>Review Application</a:t>
            </a:r>
          </a:p>
          <a:p>
            <a:pPr marL="285750" indent="-285750">
              <a:buFont typeface="Arial" panose="020B0604020202020204" pitchFamily="34" charset="0"/>
              <a:buChar char="•"/>
            </a:pPr>
            <a:r>
              <a:rPr lang="en-US"/>
              <a:t>Applicants review their application information before submission.</a:t>
            </a:r>
          </a:p>
          <a:p>
            <a:pPr marL="285750" indent="-285750">
              <a:buFont typeface="Arial" panose="020B0604020202020204" pitchFamily="34" charset="0"/>
              <a:buChar char="•"/>
            </a:pPr>
            <a:r>
              <a:rPr lang="en-US"/>
              <a:t>Provides mechanism to capture an Applicant’s E-Signature through DocuSign.</a:t>
            </a:r>
          </a:p>
          <a:p>
            <a:pPr marL="285750" indent="-285750">
              <a:buFont typeface="Arial" panose="020B0604020202020204" pitchFamily="34" charset="0"/>
              <a:buChar char="•"/>
            </a:pPr>
            <a:r>
              <a:rPr lang="en-US"/>
              <a:t>E-Signatures are not required, however, mailing an application will significantly delay the process.</a:t>
            </a:r>
          </a:p>
          <a:p>
            <a:pPr marL="285750" indent="-285750">
              <a:buFont typeface="Arial" panose="020B0604020202020204" pitchFamily="34" charset="0"/>
              <a:buChar char="•"/>
            </a:pPr>
            <a:r>
              <a:rPr lang="en-US"/>
              <a:t>Emailed applications will no longer be accepted.</a:t>
            </a:r>
          </a:p>
          <a:p>
            <a:pPr marL="285750" indent="-285750">
              <a:buFont typeface="Arial" panose="020B0604020202020204" pitchFamily="34" charset="0"/>
              <a:buChar char="•"/>
            </a:pPr>
            <a:r>
              <a:rPr lang="en-US"/>
              <a:t>Applicants who choose to hand sign can print the application at this stage of the process, hand sign, then either:</a:t>
            </a:r>
          </a:p>
          <a:p>
            <a:pPr marL="576263" lvl="2" indent="-317500"/>
            <a:r>
              <a:rPr lang="en-US"/>
              <a:t>Scan the completed and signed application and upload to the Online Application, or,</a:t>
            </a:r>
          </a:p>
          <a:p>
            <a:pPr marL="576263" lvl="2" indent="-317500"/>
            <a:r>
              <a:rPr lang="en-US"/>
              <a:t>Mail the application to:</a:t>
            </a:r>
            <a:br>
              <a:rPr lang="en-US"/>
            </a:br>
            <a:r>
              <a:rPr lang="en-US">
                <a:solidFill>
                  <a:srgbClr val="3380CE"/>
                </a:solidFill>
                <a:latin typeface="Roboto Light"/>
                <a:ea typeface="Roboto Light"/>
                <a:cs typeface="Calibri"/>
              </a:rPr>
              <a:t>Energy Audit Application</a:t>
            </a:r>
            <a:br>
              <a:rPr lang="en-US">
                <a:cs typeface="Calibri" panose="020F0502020204030204" pitchFamily="34" charset="0"/>
              </a:rPr>
            </a:br>
            <a:r>
              <a:rPr lang="en-US">
                <a:solidFill>
                  <a:srgbClr val="3380CE"/>
                </a:solidFill>
                <a:latin typeface="Roboto Light"/>
                <a:ea typeface="Roboto Light"/>
                <a:cs typeface="Calibri"/>
              </a:rPr>
              <a:t>2 Wall Street,</a:t>
            </a:r>
            <a:br>
              <a:rPr lang="en-US">
                <a:cs typeface="Calibri" panose="020F0502020204030204" pitchFamily="34" charset="0"/>
              </a:rPr>
            </a:br>
            <a:r>
              <a:rPr lang="en-US">
                <a:solidFill>
                  <a:srgbClr val="3380CE"/>
                </a:solidFill>
                <a:latin typeface="Roboto Light"/>
                <a:ea typeface="Roboto Light"/>
                <a:cs typeface="Calibri"/>
              </a:rPr>
              <a:t>Albany New York 12205</a:t>
            </a:r>
          </a:p>
        </p:txBody>
      </p:sp>
      <p:pic>
        <p:nvPicPr>
          <p:cNvPr id="5" name="Picture 4">
            <a:extLst>
              <a:ext uri="{FF2B5EF4-FFF2-40B4-BE49-F238E27FC236}">
                <a16:creationId xmlns:a16="http://schemas.microsoft.com/office/drawing/2014/main" id="{777A83F5-AE04-3744-9F60-A2A5001EE929}"/>
              </a:ext>
            </a:extLst>
          </p:cNvPr>
          <p:cNvPicPr>
            <a:picLocks noChangeAspect="1"/>
          </p:cNvPicPr>
          <p:nvPr/>
        </p:nvPicPr>
        <p:blipFill rotWithShape="1">
          <a:blip r:embed="rId3"/>
          <a:srcRect l="2163" t="25041" r="3336" b="12501"/>
          <a:stretch/>
        </p:blipFill>
        <p:spPr>
          <a:xfrm>
            <a:off x="6214283" y="982638"/>
            <a:ext cx="5431807" cy="1129471"/>
          </a:xfrm>
          <a:prstGeom prst="rect">
            <a:avLst/>
          </a:prstGeom>
          <a:ln w="12700">
            <a:solidFill>
              <a:srgbClr val="9F9F9F"/>
            </a:solidFill>
          </a:ln>
        </p:spPr>
      </p:pic>
    </p:spTree>
    <p:extLst>
      <p:ext uri="{BB962C8B-B14F-4D97-AF65-F5344CB8AC3E}">
        <p14:creationId xmlns:p14="http://schemas.microsoft.com/office/powerpoint/2010/main" val="10400297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7C9E5FB-B1D6-4600-B026-9BC0A5D9355C}"/>
              </a:ext>
            </a:extLst>
          </p:cNvPr>
          <p:cNvSpPr>
            <a:spLocks noGrp="1"/>
          </p:cNvSpPr>
          <p:nvPr>
            <p:ph type="body" sz="quarter" idx="10"/>
          </p:nvPr>
        </p:nvSpPr>
        <p:spPr/>
        <p:txBody>
          <a:bodyPr/>
          <a:lstStyle/>
          <a:p>
            <a:r>
              <a:rPr lang="en-US"/>
              <a:t>Introduction</a:t>
            </a:r>
          </a:p>
        </p:txBody>
      </p:sp>
      <p:sp>
        <p:nvSpPr>
          <p:cNvPr id="4" name="Text Placeholder 3">
            <a:extLst>
              <a:ext uri="{FF2B5EF4-FFF2-40B4-BE49-F238E27FC236}">
                <a16:creationId xmlns:a16="http://schemas.microsoft.com/office/drawing/2014/main" id="{F53E3737-B90B-41B6-A017-03E5D74F45D9}"/>
              </a:ext>
            </a:extLst>
          </p:cNvPr>
          <p:cNvSpPr>
            <a:spLocks noGrp="1"/>
          </p:cNvSpPr>
          <p:nvPr>
            <p:ph type="body" sz="quarter" idx="11"/>
          </p:nvPr>
        </p:nvSpPr>
        <p:spPr/>
        <p:txBody>
          <a:bodyPr/>
          <a:lstStyle/>
          <a:p>
            <a:r>
              <a:rPr lang="en-US"/>
              <a:t>Application Submission Options</a:t>
            </a:r>
          </a:p>
        </p:txBody>
      </p:sp>
      <p:sp>
        <p:nvSpPr>
          <p:cNvPr id="5" name="Text Placeholder 4">
            <a:extLst>
              <a:ext uri="{FF2B5EF4-FFF2-40B4-BE49-F238E27FC236}">
                <a16:creationId xmlns:a16="http://schemas.microsoft.com/office/drawing/2014/main" id="{06E82267-5826-40FE-86EE-900A7375F2C8}"/>
              </a:ext>
            </a:extLst>
          </p:cNvPr>
          <p:cNvSpPr>
            <a:spLocks noGrp="1"/>
          </p:cNvSpPr>
          <p:nvPr>
            <p:ph type="body" sz="quarter" idx="12"/>
          </p:nvPr>
        </p:nvSpPr>
        <p:spPr/>
        <p:txBody>
          <a:bodyPr/>
          <a:lstStyle/>
          <a:p>
            <a:r>
              <a:rPr lang="en-US"/>
              <a:t>Campaign Codes</a:t>
            </a:r>
          </a:p>
        </p:txBody>
      </p:sp>
      <p:sp>
        <p:nvSpPr>
          <p:cNvPr id="6" name="Text Placeholder 5">
            <a:extLst>
              <a:ext uri="{FF2B5EF4-FFF2-40B4-BE49-F238E27FC236}">
                <a16:creationId xmlns:a16="http://schemas.microsoft.com/office/drawing/2014/main" id="{8AA5CF38-FC1D-4147-8D63-51A4C71A071A}"/>
              </a:ext>
            </a:extLst>
          </p:cNvPr>
          <p:cNvSpPr>
            <a:spLocks noGrp="1"/>
          </p:cNvSpPr>
          <p:nvPr>
            <p:ph type="body" sz="quarter" idx="13"/>
          </p:nvPr>
        </p:nvSpPr>
        <p:spPr/>
        <p:txBody>
          <a:bodyPr/>
          <a:lstStyle/>
          <a:p>
            <a:r>
              <a:rPr lang="en-US"/>
              <a:t>Salesforce Application Portal</a:t>
            </a:r>
          </a:p>
        </p:txBody>
      </p:sp>
      <p:sp>
        <p:nvSpPr>
          <p:cNvPr id="7" name="Text Placeholder 6">
            <a:extLst>
              <a:ext uri="{FF2B5EF4-FFF2-40B4-BE49-F238E27FC236}">
                <a16:creationId xmlns:a16="http://schemas.microsoft.com/office/drawing/2014/main" id="{4240357A-A191-46C1-9F82-C69712A97B33}"/>
              </a:ext>
            </a:extLst>
          </p:cNvPr>
          <p:cNvSpPr>
            <a:spLocks noGrp="1"/>
          </p:cNvSpPr>
          <p:nvPr>
            <p:ph type="body" sz="quarter" idx="14"/>
          </p:nvPr>
        </p:nvSpPr>
        <p:spPr/>
        <p:txBody>
          <a:bodyPr/>
          <a:lstStyle/>
          <a:p>
            <a:r>
              <a:rPr lang="en-US"/>
              <a:t>Digital Application Process</a:t>
            </a:r>
          </a:p>
        </p:txBody>
      </p:sp>
      <p:sp>
        <p:nvSpPr>
          <p:cNvPr id="10" name="Text Placeholder 9">
            <a:extLst>
              <a:ext uri="{FF2B5EF4-FFF2-40B4-BE49-F238E27FC236}">
                <a16:creationId xmlns:a16="http://schemas.microsoft.com/office/drawing/2014/main" id="{B60547D4-AB0B-4FCE-956C-BD3C437101A9}"/>
              </a:ext>
            </a:extLst>
          </p:cNvPr>
          <p:cNvSpPr>
            <a:spLocks noGrp="1"/>
          </p:cNvSpPr>
          <p:nvPr>
            <p:ph type="body" sz="quarter" idx="15"/>
          </p:nvPr>
        </p:nvSpPr>
        <p:spPr/>
        <p:txBody>
          <a:bodyPr/>
          <a:lstStyle/>
          <a:p>
            <a:r>
              <a:rPr lang="en-US"/>
              <a:t>Application Review &amp; Approval</a:t>
            </a:r>
          </a:p>
        </p:txBody>
      </p:sp>
      <p:sp>
        <p:nvSpPr>
          <p:cNvPr id="11" name="Text Placeholder 10">
            <a:extLst>
              <a:ext uri="{FF2B5EF4-FFF2-40B4-BE49-F238E27FC236}">
                <a16:creationId xmlns:a16="http://schemas.microsoft.com/office/drawing/2014/main" id="{83D4C0C9-77B5-4266-9A9C-490EBD08532D}"/>
              </a:ext>
            </a:extLst>
          </p:cNvPr>
          <p:cNvSpPr>
            <a:spLocks noGrp="1"/>
          </p:cNvSpPr>
          <p:nvPr>
            <p:ph type="body" sz="quarter" idx="16"/>
          </p:nvPr>
        </p:nvSpPr>
        <p:spPr/>
        <p:txBody>
          <a:bodyPr/>
          <a:lstStyle/>
          <a:p>
            <a:r>
              <a:rPr lang="en-US"/>
              <a:t>Other Program updates</a:t>
            </a:r>
          </a:p>
        </p:txBody>
      </p:sp>
      <p:sp>
        <p:nvSpPr>
          <p:cNvPr id="12" name="Text Placeholder 11">
            <a:extLst>
              <a:ext uri="{FF2B5EF4-FFF2-40B4-BE49-F238E27FC236}">
                <a16:creationId xmlns:a16="http://schemas.microsoft.com/office/drawing/2014/main" id="{766179A6-0AB0-4717-A947-0A58D3715D27}"/>
              </a:ext>
            </a:extLst>
          </p:cNvPr>
          <p:cNvSpPr>
            <a:spLocks noGrp="1"/>
          </p:cNvSpPr>
          <p:nvPr>
            <p:ph type="body" sz="quarter" idx="17"/>
          </p:nvPr>
        </p:nvSpPr>
        <p:spPr/>
        <p:txBody>
          <a:bodyPr/>
          <a:lstStyle/>
          <a:p>
            <a:r>
              <a:rPr lang="en-US"/>
              <a:t>Additional Resources</a:t>
            </a:r>
          </a:p>
        </p:txBody>
      </p:sp>
      <p:sp>
        <p:nvSpPr>
          <p:cNvPr id="13" name="Text Placeholder 12">
            <a:extLst>
              <a:ext uri="{FF2B5EF4-FFF2-40B4-BE49-F238E27FC236}">
                <a16:creationId xmlns:a16="http://schemas.microsoft.com/office/drawing/2014/main" id="{13CD75E7-E15E-4DD5-86E9-FD1C6455B673}"/>
              </a:ext>
            </a:extLst>
          </p:cNvPr>
          <p:cNvSpPr>
            <a:spLocks noGrp="1"/>
          </p:cNvSpPr>
          <p:nvPr>
            <p:ph type="body" sz="quarter" idx="18"/>
          </p:nvPr>
        </p:nvSpPr>
        <p:spPr/>
        <p:txBody>
          <a:bodyPr/>
          <a:lstStyle/>
          <a:p>
            <a:r>
              <a:rPr lang="en-US"/>
              <a:t>Q&amp;A</a:t>
            </a:r>
          </a:p>
        </p:txBody>
      </p:sp>
      <p:sp>
        <p:nvSpPr>
          <p:cNvPr id="2" name="Title 1">
            <a:extLst>
              <a:ext uri="{FF2B5EF4-FFF2-40B4-BE49-F238E27FC236}">
                <a16:creationId xmlns:a16="http://schemas.microsoft.com/office/drawing/2014/main" id="{984AD3CA-3624-4897-A7B4-2D8931D07E3A}"/>
              </a:ext>
            </a:extLst>
          </p:cNvPr>
          <p:cNvSpPr>
            <a:spLocks noGrp="1"/>
          </p:cNvSpPr>
          <p:nvPr>
            <p:ph type="title"/>
          </p:nvPr>
        </p:nvSpPr>
        <p:spPr/>
        <p:txBody>
          <a:bodyPr/>
          <a:lstStyle/>
          <a:p>
            <a:r>
              <a:rPr lang="en-US">
                <a:latin typeface="Roboto Light"/>
                <a:ea typeface="Roboto Light"/>
              </a:rPr>
              <a:t>Combined Application Training</a:t>
            </a:r>
            <a:endParaRPr lang="en-US"/>
          </a:p>
        </p:txBody>
      </p:sp>
    </p:spTree>
    <p:extLst>
      <p:ext uri="{BB962C8B-B14F-4D97-AF65-F5344CB8AC3E}">
        <p14:creationId xmlns:p14="http://schemas.microsoft.com/office/powerpoint/2010/main" val="213004952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8"/>
            <a:ext cx="5431809" cy="5716335"/>
          </a:xfrm>
        </p:spPr>
        <p:txBody>
          <a:bodyPr>
            <a:normAutofit/>
          </a:bodyPr>
          <a:lstStyle/>
          <a:p>
            <a:r>
              <a:rPr lang="en-US" b="1">
                <a:solidFill>
                  <a:schemeClr val="tx2"/>
                </a:solidFill>
              </a:rPr>
              <a:t>Step 6 (Page 6)</a:t>
            </a:r>
          </a:p>
          <a:p>
            <a:r>
              <a:rPr lang="en-US" b="1"/>
              <a:t>Project Documents</a:t>
            </a:r>
          </a:p>
          <a:p>
            <a:pPr marL="285750" indent="-285750">
              <a:buFont typeface="Arial" panose="020B0604020202020204" pitchFamily="34" charset="0"/>
              <a:buChar char="•"/>
            </a:pPr>
            <a:r>
              <a:rPr lang="en-US"/>
              <a:t>Allows Applicants to upload required documentation to their application.</a:t>
            </a:r>
          </a:p>
          <a:p>
            <a:pPr marL="285750" indent="-285750">
              <a:buFont typeface="Arial" panose="020B0604020202020204" pitchFamily="34" charset="0"/>
              <a:buChar char="•"/>
            </a:pPr>
            <a:r>
              <a:rPr lang="en-US"/>
              <a:t>Applicants who chose to hand sign and scan their applications can upload them at this stage of the process.</a:t>
            </a:r>
          </a:p>
        </p:txBody>
      </p:sp>
      <p:pic>
        <p:nvPicPr>
          <p:cNvPr id="5" name="Picture 4">
            <a:extLst>
              <a:ext uri="{FF2B5EF4-FFF2-40B4-BE49-F238E27FC236}">
                <a16:creationId xmlns:a16="http://schemas.microsoft.com/office/drawing/2014/main" id="{EE0B9C17-31A6-9547-B2D0-900855159A9B}"/>
              </a:ext>
            </a:extLst>
          </p:cNvPr>
          <p:cNvPicPr>
            <a:picLocks noChangeAspect="1"/>
          </p:cNvPicPr>
          <p:nvPr/>
        </p:nvPicPr>
        <p:blipFill rotWithShape="1">
          <a:blip r:embed="rId3"/>
          <a:srcRect l="3577" t="55187" r="3797" b="13793"/>
          <a:stretch/>
        </p:blipFill>
        <p:spPr>
          <a:xfrm>
            <a:off x="6214283" y="2041546"/>
            <a:ext cx="5431807" cy="606955"/>
          </a:xfrm>
          <a:prstGeom prst="rect">
            <a:avLst/>
          </a:prstGeom>
          <a:ln w="12700">
            <a:solidFill>
              <a:srgbClr val="9F9F9F"/>
            </a:solidFill>
          </a:ln>
        </p:spPr>
      </p:pic>
      <p:grpSp>
        <p:nvGrpSpPr>
          <p:cNvPr id="6" name="Group 5">
            <a:extLst>
              <a:ext uri="{FF2B5EF4-FFF2-40B4-BE49-F238E27FC236}">
                <a16:creationId xmlns:a16="http://schemas.microsoft.com/office/drawing/2014/main" id="{89C8A798-305D-FA47-A18C-628F3E5BBFA3}"/>
              </a:ext>
            </a:extLst>
          </p:cNvPr>
          <p:cNvGrpSpPr/>
          <p:nvPr/>
        </p:nvGrpSpPr>
        <p:grpSpPr>
          <a:xfrm>
            <a:off x="6214283" y="982638"/>
            <a:ext cx="5431807" cy="747698"/>
            <a:chOff x="78828" y="2572639"/>
            <a:chExt cx="8503920" cy="1170580"/>
          </a:xfrm>
        </p:grpSpPr>
        <p:pic>
          <p:nvPicPr>
            <p:cNvPr id="7" name="Picture 6">
              <a:extLst>
                <a:ext uri="{FF2B5EF4-FFF2-40B4-BE49-F238E27FC236}">
                  <a16:creationId xmlns:a16="http://schemas.microsoft.com/office/drawing/2014/main" id="{85B099FA-0384-7848-A8D1-8281E71399C8}"/>
                </a:ext>
              </a:extLst>
            </p:cNvPr>
            <p:cNvPicPr>
              <a:picLocks noChangeAspect="1"/>
            </p:cNvPicPr>
            <p:nvPr/>
          </p:nvPicPr>
          <p:blipFill rotWithShape="1">
            <a:blip r:embed="rId3"/>
            <a:srcRect l="3548" t="4725" r="3826" b="57061"/>
            <a:stretch/>
          </p:blipFill>
          <p:spPr>
            <a:xfrm>
              <a:off x="78828" y="2572639"/>
              <a:ext cx="8503920" cy="1170580"/>
            </a:xfrm>
            <a:prstGeom prst="rect">
              <a:avLst/>
            </a:prstGeom>
            <a:ln w="12700">
              <a:solidFill>
                <a:srgbClr val="9F9F9F"/>
              </a:solidFill>
            </a:ln>
          </p:spPr>
        </p:pic>
        <p:sp>
          <p:nvSpPr>
            <p:cNvPr id="8" name="Rectangle 7">
              <a:extLst>
                <a:ext uri="{FF2B5EF4-FFF2-40B4-BE49-F238E27FC236}">
                  <a16:creationId xmlns:a16="http://schemas.microsoft.com/office/drawing/2014/main" id="{50FE6E29-E46E-7E42-8C26-36CBAD0780C2}"/>
                </a:ext>
              </a:extLst>
            </p:cNvPr>
            <p:cNvSpPr/>
            <p:nvPr/>
          </p:nvSpPr>
          <p:spPr>
            <a:xfrm>
              <a:off x="4798088" y="3501851"/>
              <a:ext cx="1582615" cy="1758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92830050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8"/>
            <a:ext cx="5431809" cy="5716335"/>
          </a:xfrm>
        </p:spPr>
        <p:txBody>
          <a:bodyPr>
            <a:normAutofit/>
          </a:bodyPr>
          <a:lstStyle/>
          <a:p>
            <a:r>
              <a:rPr lang="en-US" b="1">
                <a:solidFill>
                  <a:schemeClr val="tx2"/>
                </a:solidFill>
              </a:rPr>
              <a:t>Step 7 (Page 7)</a:t>
            </a:r>
          </a:p>
          <a:p>
            <a:r>
              <a:rPr lang="en-US" b="1"/>
              <a:t>Application Submission</a:t>
            </a:r>
          </a:p>
          <a:p>
            <a:pPr marL="285750" indent="-285750">
              <a:buFont typeface="Arial" panose="020B0604020202020204" pitchFamily="34" charset="0"/>
              <a:buChar char="•"/>
            </a:pPr>
            <a:r>
              <a:rPr lang="en-US"/>
              <a:t>This is the final stage of the Application Submission process.</a:t>
            </a:r>
          </a:p>
          <a:p>
            <a:pPr marL="285750" indent="-285750">
              <a:buFont typeface="Arial" panose="020B0604020202020204" pitchFamily="34" charset="0"/>
              <a:buChar char="•"/>
            </a:pPr>
            <a:r>
              <a:rPr lang="en-US"/>
              <a:t>Applicants should click </a:t>
            </a:r>
            <a:r>
              <a:rPr lang="en-US" b="1"/>
              <a:t>Submit</a:t>
            </a:r>
            <a:r>
              <a:rPr lang="en-US"/>
              <a:t> to complete their application.</a:t>
            </a:r>
          </a:p>
          <a:p>
            <a:pPr marL="285750" indent="-285750">
              <a:buFont typeface="Arial" panose="020B0604020202020204" pitchFamily="34" charset="0"/>
              <a:buChar char="•"/>
            </a:pPr>
            <a:r>
              <a:rPr lang="en-US"/>
              <a:t>Approved applications will then be reviewed by CLEAResult Shared Services for accuracy and completion.</a:t>
            </a:r>
          </a:p>
        </p:txBody>
      </p:sp>
      <p:grpSp>
        <p:nvGrpSpPr>
          <p:cNvPr id="5" name="Group 4">
            <a:extLst>
              <a:ext uri="{FF2B5EF4-FFF2-40B4-BE49-F238E27FC236}">
                <a16:creationId xmlns:a16="http://schemas.microsoft.com/office/drawing/2014/main" id="{589BE964-BAF4-E04A-9176-F09C15CEE82F}"/>
              </a:ext>
            </a:extLst>
          </p:cNvPr>
          <p:cNvGrpSpPr/>
          <p:nvPr/>
        </p:nvGrpSpPr>
        <p:grpSpPr>
          <a:xfrm>
            <a:off x="6214282" y="982638"/>
            <a:ext cx="5414155" cy="3265973"/>
            <a:chOff x="78828" y="1606296"/>
            <a:chExt cx="10762488" cy="6492240"/>
          </a:xfrm>
        </p:grpSpPr>
        <p:pic>
          <p:nvPicPr>
            <p:cNvPr id="6" name="Picture 5">
              <a:extLst>
                <a:ext uri="{FF2B5EF4-FFF2-40B4-BE49-F238E27FC236}">
                  <a16:creationId xmlns:a16="http://schemas.microsoft.com/office/drawing/2014/main" id="{BD731E8D-1C50-6442-ABCD-759B459BD5EC}"/>
                </a:ext>
              </a:extLst>
            </p:cNvPr>
            <p:cNvPicPr>
              <a:picLocks noChangeAspect="1"/>
            </p:cNvPicPr>
            <p:nvPr/>
          </p:nvPicPr>
          <p:blipFill rotWithShape="1">
            <a:blip r:embed="rId3"/>
            <a:srcRect l="2674" t="2095" r="1734" b="3239"/>
            <a:stretch/>
          </p:blipFill>
          <p:spPr>
            <a:xfrm>
              <a:off x="78828" y="1606296"/>
              <a:ext cx="10762488" cy="6492240"/>
            </a:xfrm>
            <a:prstGeom prst="rect">
              <a:avLst/>
            </a:prstGeom>
            <a:ln w="12700">
              <a:solidFill>
                <a:srgbClr val="9F9F9F"/>
              </a:solidFill>
            </a:ln>
          </p:spPr>
        </p:pic>
        <p:sp>
          <p:nvSpPr>
            <p:cNvPr id="7" name="Rectangle 6">
              <a:extLst>
                <a:ext uri="{FF2B5EF4-FFF2-40B4-BE49-F238E27FC236}">
                  <a16:creationId xmlns:a16="http://schemas.microsoft.com/office/drawing/2014/main" id="{1FD9D374-364D-F744-A843-19EFC98D0DD0}"/>
                </a:ext>
              </a:extLst>
            </p:cNvPr>
            <p:cNvSpPr/>
            <p:nvPr/>
          </p:nvSpPr>
          <p:spPr>
            <a:xfrm>
              <a:off x="9172575" y="7480300"/>
              <a:ext cx="1273175" cy="536575"/>
            </a:xfrm>
            <a:prstGeom prst="rect">
              <a:avLst/>
            </a:prstGeom>
            <a:solidFill>
              <a:srgbClr val="00B050">
                <a:alpha val="10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 name="Group 7">
            <a:extLst>
              <a:ext uri="{FF2B5EF4-FFF2-40B4-BE49-F238E27FC236}">
                <a16:creationId xmlns:a16="http://schemas.microsoft.com/office/drawing/2014/main" id="{F07C5A40-400E-C846-BCDB-384B47466685}"/>
              </a:ext>
            </a:extLst>
          </p:cNvPr>
          <p:cNvGrpSpPr/>
          <p:nvPr/>
        </p:nvGrpSpPr>
        <p:grpSpPr>
          <a:xfrm>
            <a:off x="6214282" y="4498339"/>
            <a:ext cx="5414155" cy="1104505"/>
            <a:chOff x="78828" y="1508760"/>
            <a:chExt cx="8541241" cy="1742440"/>
          </a:xfrm>
        </p:grpSpPr>
        <p:pic>
          <p:nvPicPr>
            <p:cNvPr id="9" name="Picture 8">
              <a:extLst>
                <a:ext uri="{FF2B5EF4-FFF2-40B4-BE49-F238E27FC236}">
                  <a16:creationId xmlns:a16="http://schemas.microsoft.com/office/drawing/2014/main" id="{815CC602-481A-1949-B753-99DD2EFC9D50}"/>
                </a:ext>
              </a:extLst>
            </p:cNvPr>
            <p:cNvPicPr>
              <a:picLocks noChangeAspect="1"/>
            </p:cNvPicPr>
            <p:nvPr/>
          </p:nvPicPr>
          <p:blipFill rotWithShape="1">
            <a:blip r:embed="rId4"/>
            <a:srcRect l="4213" t="67167" r="5784" b="12464"/>
            <a:stretch/>
          </p:blipFill>
          <p:spPr>
            <a:xfrm>
              <a:off x="78828" y="2702560"/>
              <a:ext cx="8541241" cy="548640"/>
            </a:xfrm>
            <a:prstGeom prst="rect">
              <a:avLst/>
            </a:prstGeom>
          </p:spPr>
        </p:pic>
        <p:pic>
          <p:nvPicPr>
            <p:cNvPr id="10" name="Picture 9">
              <a:extLst>
                <a:ext uri="{FF2B5EF4-FFF2-40B4-BE49-F238E27FC236}">
                  <a16:creationId xmlns:a16="http://schemas.microsoft.com/office/drawing/2014/main" id="{0DFCEB02-1027-7646-8B6D-27F43DBE5583}"/>
                </a:ext>
              </a:extLst>
            </p:cNvPr>
            <p:cNvPicPr>
              <a:picLocks noChangeAspect="1"/>
            </p:cNvPicPr>
            <p:nvPr/>
          </p:nvPicPr>
          <p:blipFill rotWithShape="1">
            <a:blip r:embed="rId4"/>
            <a:srcRect l="4213" t="9865" r="5784" b="46002"/>
            <a:stretch/>
          </p:blipFill>
          <p:spPr>
            <a:xfrm>
              <a:off x="78828" y="1508760"/>
              <a:ext cx="8541241" cy="1188720"/>
            </a:xfrm>
            <a:prstGeom prst="rect">
              <a:avLst/>
            </a:prstGeom>
          </p:spPr>
        </p:pic>
        <p:sp>
          <p:nvSpPr>
            <p:cNvPr id="11" name="Rectangle 10">
              <a:extLst>
                <a:ext uri="{FF2B5EF4-FFF2-40B4-BE49-F238E27FC236}">
                  <a16:creationId xmlns:a16="http://schemas.microsoft.com/office/drawing/2014/main" id="{BCE77F72-4CF4-4947-BC59-BF6AE8321456}"/>
                </a:ext>
              </a:extLst>
            </p:cNvPr>
            <p:cNvSpPr/>
            <p:nvPr/>
          </p:nvSpPr>
          <p:spPr>
            <a:xfrm>
              <a:off x="78828" y="1508760"/>
              <a:ext cx="8503920" cy="1742440"/>
            </a:xfrm>
            <a:prstGeom prst="rect">
              <a:avLst/>
            </a:prstGeom>
            <a:noFill/>
            <a:ln>
              <a:solidFill>
                <a:srgbClr val="9F9F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64074890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24209A69-4CC1-4E76-9FF7-FB7A7D22A993}"/>
              </a:ext>
            </a:extLst>
          </p:cNvPr>
          <p:cNvSpPr>
            <a:spLocks noGrp="1"/>
          </p:cNvSpPr>
          <p:nvPr>
            <p:ph type="title"/>
          </p:nvPr>
        </p:nvSpPr>
        <p:spPr/>
        <p:txBody>
          <a:bodyPr/>
          <a:lstStyle/>
          <a:p>
            <a:r>
              <a:rPr lang="en-US"/>
              <a:t>Application Review &amp; Approval</a:t>
            </a:r>
          </a:p>
        </p:txBody>
      </p:sp>
    </p:spTree>
    <p:extLst>
      <p:ext uri="{BB962C8B-B14F-4D97-AF65-F5344CB8AC3E}">
        <p14:creationId xmlns:p14="http://schemas.microsoft.com/office/powerpoint/2010/main" val="48908544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0627BDF-E508-7642-8E6E-A265DF7F1941}"/>
              </a:ext>
            </a:extLst>
          </p:cNvPr>
          <p:cNvSpPr>
            <a:spLocks noGrp="1"/>
          </p:cNvSpPr>
          <p:nvPr>
            <p:ph type="body" sz="quarter" idx="10"/>
          </p:nvPr>
        </p:nvSpPr>
        <p:spPr/>
        <p:txBody>
          <a:bodyPr/>
          <a:lstStyle/>
          <a:p>
            <a:r>
              <a:rPr lang="en-US"/>
              <a:t>Application Review &amp; Approval</a:t>
            </a:r>
          </a:p>
        </p:txBody>
      </p:sp>
      <p:sp>
        <p:nvSpPr>
          <p:cNvPr id="4" name="Text Placeholder 3">
            <a:extLst>
              <a:ext uri="{FF2B5EF4-FFF2-40B4-BE49-F238E27FC236}">
                <a16:creationId xmlns:a16="http://schemas.microsoft.com/office/drawing/2014/main" id="{0A0490DC-40DD-4B40-A20D-9A3451E67E29}"/>
              </a:ext>
            </a:extLst>
          </p:cNvPr>
          <p:cNvSpPr>
            <a:spLocks noGrp="1"/>
          </p:cNvSpPr>
          <p:nvPr>
            <p:ph type="body" sz="quarter" idx="11"/>
          </p:nvPr>
        </p:nvSpPr>
        <p:spPr/>
        <p:txBody>
          <a:bodyPr/>
          <a:lstStyle/>
          <a:p>
            <a:pPr marL="285750" indent="-285750">
              <a:buFont typeface="Arial" panose="020B0604020202020204" pitchFamily="34" charset="0"/>
              <a:buChar char="•"/>
            </a:pPr>
            <a:r>
              <a:rPr lang="en-US" dirty="0">
                <a:cs typeface="Calibri"/>
              </a:rPr>
              <a:t>Salesforce evaluates if the Applicant received prior Program services within the last 3 years.</a:t>
            </a:r>
          </a:p>
          <a:p>
            <a:pPr marL="514350" lvl="1" indent="-285750"/>
            <a:r>
              <a:rPr lang="en-US" dirty="0">
                <a:cs typeface="Calibri"/>
              </a:rPr>
              <a:t>Applicants who have exceeded the $10,000/3 year cap are ineligible for the Program.</a:t>
            </a:r>
          </a:p>
          <a:p>
            <a:pPr marL="285750" indent="-285750">
              <a:buFont typeface="Arial" panose="020B0604020202020204" pitchFamily="34" charset="0"/>
              <a:buChar char="•"/>
            </a:pPr>
            <a:r>
              <a:rPr lang="en-US" dirty="0">
                <a:cs typeface="Calibri"/>
              </a:rPr>
              <a:t>Applications</a:t>
            </a:r>
            <a:r>
              <a:rPr lang="en-US" baseline="30000" dirty="0">
                <a:cs typeface="Calibri"/>
              </a:rPr>
              <a:t>1</a:t>
            </a:r>
            <a:r>
              <a:rPr lang="en-US" dirty="0">
                <a:cs typeface="Calibri"/>
              </a:rPr>
              <a:t> are reviewed by CLEAResult Shared Services in Salesforce.</a:t>
            </a:r>
          </a:p>
          <a:p>
            <a:pPr marL="514350" lvl="1" indent="-285750"/>
            <a:r>
              <a:rPr lang="en-US" b="1" dirty="0">
                <a:cs typeface="Calibri"/>
              </a:rPr>
              <a:t>Paper</a:t>
            </a:r>
            <a:r>
              <a:rPr lang="en-US" dirty="0">
                <a:cs typeface="Calibri"/>
              </a:rPr>
              <a:t> Applications are entered into the system first by CLEAResult Shared Services</a:t>
            </a:r>
            <a:r>
              <a:rPr lang="en-US" baseline="30000" dirty="0">
                <a:cs typeface="Calibri"/>
              </a:rPr>
              <a:t>2</a:t>
            </a:r>
            <a:r>
              <a:rPr lang="en-US" dirty="0">
                <a:cs typeface="Calibri"/>
              </a:rPr>
              <a:t>.</a:t>
            </a:r>
          </a:p>
          <a:p>
            <a:pPr marL="514350" lvl="1" indent="-285750"/>
            <a:r>
              <a:rPr lang="en-US" dirty="0">
                <a:cs typeface="Calibri"/>
              </a:rPr>
              <a:t>Moderate-income applications will no longer be submitted to </a:t>
            </a:r>
            <a:r>
              <a:rPr lang="en-US" dirty="0" err="1">
                <a:cs typeface="Calibri"/>
              </a:rPr>
              <a:t>SlipStream</a:t>
            </a:r>
            <a:r>
              <a:rPr lang="en-US" dirty="0">
                <a:cs typeface="Calibri"/>
              </a:rPr>
              <a:t> (EFS) for review/processing.</a:t>
            </a:r>
          </a:p>
          <a:p>
            <a:pPr marL="514350" lvl="1" indent="-285750"/>
            <a:r>
              <a:rPr lang="en-US" dirty="0">
                <a:cs typeface="Calibri"/>
              </a:rPr>
              <a:t>All Moderate-income projects will be sent to the Express Audit workflow in </a:t>
            </a:r>
            <a:r>
              <a:rPr lang="en-US" dirty="0" err="1">
                <a:cs typeface="Calibri"/>
              </a:rPr>
              <a:t>Uplight</a:t>
            </a:r>
            <a:r>
              <a:rPr lang="en-US" dirty="0">
                <a:cs typeface="Calibri"/>
              </a:rPr>
              <a:t>.</a:t>
            </a:r>
          </a:p>
          <a:p>
            <a:pPr marL="744538" lvl="2" indent="-285750"/>
            <a:r>
              <a:rPr lang="en-US" dirty="0">
                <a:cs typeface="Calibri"/>
              </a:rPr>
              <a:t>When completing an Express Audit for a customer, create the project within the Express Contract Workflow.</a:t>
            </a:r>
          </a:p>
          <a:p>
            <a:pPr marL="514350" lvl="1" indent="-285750"/>
            <a:r>
              <a:rPr lang="en-US" dirty="0">
                <a:cs typeface="Calibri"/>
              </a:rPr>
              <a:t>All Low-income projects will be sent to the </a:t>
            </a:r>
            <a:r>
              <a:rPr lang="en-US" dirty="0" err="1">
                <a:cs typeface="Calibri"/>
              </a:rPr>
              <a:t>EmPower</a:t>
            </a:r>
            <a:r>
              <a:rPr lang="en-US" dirty="0">
                <a:cs typeface="Calibri"/>
              </a:rPr>
              <a:t> workflow in </a:t>
            </a:r>
            <a:r>
              <a:rPr lang="en-US" dirty="0" err="1">
                <a:cs typeface="Calibri"/>
              </a:rPr>
              <a:t>Uplight</a:t>
            </a:r>
            <a:endParaRPr lang="en-US" dirty="0">
              <a:cs typeface="Calibri"/>
            </a:endParaRPr>
          </a:p>
          <a:p>
            <a:pPr marL="285750" indent="-285750">
              <a:buFont typeface="Arial" panose="020B0604020202020204" pitchFamily="34" charset="0"/>
              <a:buChar char="•"/>
            </a:pPr>
            <a:r>
              <a:rPr lang="en-US" dirty="0">
                <a:cs typeface="Calibri"/>
              </a:rPr>
              <a:t>CLEAResult checks for the following:</a:t>
            </a:r>
          </a:p>
          <a:p>
            <a:pPr marL="514350" lvl="1" indent="-285750"/>
            <a:r>
              <a:rPr lang="en-US" dirty="0">
                <a:cs typeface="Calibri"/>
              </a:rPr>
              <a:t>Applicant’s information is complete</a:t>
            </a:r>
          </a:p>
          <a:p>
            <a:pPr marL="514350" lvl="1" indent="-285750"/>
            <a:r>
              <a:rPr lang="en-US" dirty="0">
                <a:cs typeface="Calibri"/>
              </a:rPr>
              <a:t>Income eligibility (to help determine the appropriate program for the Applicant)</a:t>
            </a:r>
          </a:p>
          <a:p>
            <a:pPr marL="285750" indent="-285750">
              <a:buFont typeface="Arial" panose="020B0604020202020204" pitchFamily="34" charset="0"/>
              <a:buChar char="•"/>
            </a:pPr>
            <a:r>
              <a:rPr lang="en-US" dirty="0">
                <a:cs typeface="Calibri"/>
              </a:rPr>
              <a:t>Applications with missing required information are placed on-hold</a:t>
            </a:r>
            <a:r>
              <a:rPr lang="en-US" baseline="30000" dirty="0">
                <a:cs typeface="Calibri"/>
              </a:rPr>
              <a:t>3</a:t>
            </a:r>
          </a:p>
          <a:p>
            <a:pPr marL="514350" lvl="1" indent="-285750"/>
            <a:r>
              <a:rPr lang="en-US" dirty="0">
                <a:cs typeface="Calibri"/>
              </a:rPr>
              <a:t>Applicants who provided an email address receive an automatic email reminding them to complete their application.</a:t>
            </a:r>
            <a:br>
              <a:rPr lang="en-US" dirty="0">
                <a:cs typeface="Calibri"/>
              </a:rPr>
            </a:br>
            <a:r>
              <a:rPr lang="en-US" dirty="0">
                <a:cs typeface="Calibri"/>
              </a:rPr>
              <a:t>(sent twice, at 10 days after initial submission and again at 20 days after initial submission)</a:t>
            </a:r>
          </a:p>
          <a:p>
            <a:pPr marL="514350" lvl="1" indent="-285750"/>
            <a:r>
              <a:rPr lang="en-US" dirty="0">
                <a:cs typeface="Calibri"/>
              </a:rPr>
              <a:t>Applicants who did not provide an email address will receive a mailed letter reminding them to complete their application.</a:t>
            </a:r>
          </a:p>
          <a:p>
            <a:pPr marL="285750" indent="-285750">
              <a:buFont typeface="Arial" panose="020B0604020202020204" pitchFamily="34" charset="0"/>
              <a:buChar char="•"/>
            </a:pPr>
            <a:r>
              <a:rPr lang="en-US" dirty="0">
                <a:cs typeface="Calibri"/>
              </a:rPr>
              <a:t>Applications still missing required information after the required timeframe will be re-reviewed for next steps.</a:t>
            </a:r>
          </a:p>
          <a:p>
            <a:pPr marL="514350" lvl="1" indent="-285750"/>
            <a:r>
              <a:rPr lang="en-US" dirty="0">
                <a:cs typeface="Calibri"/>
              </a:rPr>
              <a:t>This could result in a cancelled application</a:t>
            </a:r>
          </a:p>
          <a:p>
            <a:pPr marL="514350" lvl="1" indent="-285750"/>
            <a:r>
              <a:rPr lang="en-US" dirty="0">
                <a:cs typeface="Calibri"/>
              </a:rPr>
              <a:t>Rental projects without Landlord approval are assigned as direct install projects.</a:t>
            </a:r>
          </a:p>
        </p:txBody>
      </p:sp>
    </p:spTree>
    <p:extLst>
      <p:ext uri="{BB962C8B-B14F-4D97-AF65-F5344CB8AC3E}">
        <p14:creationId xmlns:p14="http://schemas.microsoft.com/office/powerpoint/2010/main" val="148375094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0627BDF-E508-7642-8E6E-A265DF7F1941}"/>
              </a:ext>
            </a:extLst>
          </p:cNvPr>
          <p:cNvSpPr>
            <a:spLocks noGrp="1"/>
          </p:cNvSpPr>
          <p:nvPr>
            <p:ph type="body" sz="quarter" idx="10"/>
          </p:nvPr>
        </p:nvSpPr>
        <p:spPr/>
        <p:txBody>
          <a:bodyPr/>
          <a:lstStyle/>
          <a:p>
            <a:r>
              <a:rPr lang="en-US"/>
              <a:t>Application Review &amp; Approval</a:t>
            </a:r>
          </a:p>
        </p:txBody>
      </p:sp>
      <p:sp>
        <p:nvSpPr>
          <p:cNvPr id="4" name="Text Placeholder 3">
            <a:extLst>
              <a:ext uri="{FF2B5EF4-FFF2-40B4-BE49-F238E27FC236}">
                <a16:creationId xmlns:a16="http://schemas.microsoft.com/office/drawing/2014/main" id="{0A0490DC-40DD-4B40-A20D-9A3451E67E29}"/>
              </a:ext>
            </a:extLst>
          </p:cNvPr>
          <p:cNvSpPr>
            <a:spLocks noGrp="1"/>
          </p:cNvSpPr>
          <p:nvPr>
            <p:ph type="body" sz="quarter" idx="11"/>
          </p:nvPr>
        </p:nvSpPr>
        <p:spPr/>
        <p:txBody>
          <a:bodyPr/>
          <a:lstStyle/>
          <a:p>
            <a:r>
              <a:rPr lang="en-US" b="1">
                <a:solidFill>
                  <a:schemeClr val="tx2"/>
                </a:solidFill>
                <a:cs typeface="Calibri"/>
              </a:rPr>
              <a:t>Interim Project Processes</a:t>
            </a:r>
          </a:p>
        </p:txBody>
      </p:sp>
      <p:graphicFrame>
        <p:nvGraphicFramePr>
          <p:cNvPr id="6" name="Table 5">
            <a:extLst>
              <a:ext uri="{FF2B5EF4-FFF2-40B4-BE49-F238E27FC236}">
                <a16:creationId xmlns:a16="http://schemas.microsoft.com/office/drawing/2014/main" id="{BC8C47FF-EC9C-BC48-8534-689F47E55613}"/>
              </a:ext>
            </a:extLst>
          </p:cNvPr>
          <p:cNvGraphicFramePr>
            <a:graphicFrameLocks noGrp="1"/>
          </p:cNvGraphicFramePr>
          <p:nvPr>
            <p:extLst>
              <p:ext uri="{D42A27DB-BD31-4B8C-83A1-F6EECF244321}">
                <p14:modId xmlns:p14="http://schemas.microsoft.com/office/powerpoint/2010/main" val="128190904"/>
              </p:ext>
            </p:extLst>
          </p:nvPr>
        </p:nvGraphicFramePr>
        <p:xfrm>
          <a:off x="545910" y="1372378"/>
          <a:ext cx="11100180" cy="5028131"/>
        </p:xfrm>
        <a:graphic>
          <a:graphicData uri="http://schemas.openxmlformats.org/drawingml/2006/table">
            <a:tbl>
              <a:tblPr firstRow="1" firstCol="1" bandRow="1">
                <a:tableStyleId>{B301B821-A1FF-4177-AEE7-76D212191A09}</a:tableStyleId>
              </a:tblPr>
              <a:tblGrid>
                <a:gridCol w="1372831">
                  <a:extLst>
                    <a:ext uri="{9D8B030D-6E8A-4147-A177-3AD203B41FA5}">
                      <a16:colId xmlns:a16="http://schemas.microsoft.com/office/drawing/2014/main" val="3859582119"/>
                    </a:ext>
                  </a:extLst>
                </a:gridCol>
                <a:gridCol w="1349115">
                  <a:extLst>
                    <a:ext uri="{9D8B030D-6E8A-4147-A177-3AD203B41FA5}">
                      <a16:colId xmlns:a16="http://schemas.microsoft.com/office/drawing/2014/main" val="3631886631"/>
                    </a:ext>
                  </a:extLst>
                </a:gridCol>
                <a:gridCol w="3252865">
                  <a:extLst>
                    <a:ext uri="{9D8B030D-6E8A-4147-A177-3AD203B41FA5}">
                      <a16:colId xmlns:a16="http://schemas.microsoft.com/office/drawing/2014/main" val="1546796513"/>
                    </a:ext>
                  </a:extLst>
                </a:gridCol>
                <a:gridCol w="5125369">
                  <a:extLst>
                    <a:ext uri="{9D8B030D-6E8A-4147-A177-3AD203B41FA5}">
                      <a16:colId xmlns:a16="http://schemas.microsoft.com/office/drawing/2014/main" val="3339939712"/>
                    </a:ext>
                  </a:extLst>
                </a:gridCol>
              </a:tblGrid>
              <a:tr h="349050">
                <a:tc>
                  <a:txBody>
                    <a:bodyPr/>
                    <a:lstStyle/>
                    <a:p>
                      <a:pPr marL="0" marR="0" algn="ctr">
                        <a:lnSpc>
                          <a:spcPct val="107000"/>
                        </a:lnSpc>
                        <a:spcBef>
                          <a:spcPts val="0"/>
                        </a:spcBef>
                        <a:spcAft>
                          <a:spcPts val="0"/>
                        </a:spcAft>
                      </a:pPr>
                      <a:r>
                        <a:rPr lang="en-US" sz="1400">
                          <a:solidFill>
                            <a:schemeClr val="bg1"/>
                          </a:solidFill>
                          <a:effectLst/>
                        </a:rPr>
                        <a:t>Project Type</a:t>
                      </a:r>
                      <a:endParaRPr lang="en-US" sz="1400">
                        <a:solidFill>
                          <a:schemeClr val="bg1"/>
                        </a:solidFill>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en-US" sz="1400">
                          <a:solidFill>
                            <a:schemeClr val="bg1"/>
                          </a:solidFill>
                          <a:effectLst/>
                        </a:rPr>
                        <a:t>Application</a:t>
                      </a:r>
                      <a:endParaRPr lang="en-US" sz="1400">
                        <a:solidFill>
                          <a:schemeClr val="bg1"/>
                        </a:solidFill>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marL="0" marR="0" algn="ctr">
                        <a:lnSpc>
                          <a:spcPct val="107000"/>
                        </a:lnSpc>
                        <a:spcBef>
                          <a:spcPts val="0"/>
                        </a:spcBef>
                        <a:spcAft>
                          <a:spcPts val="0"/>
                        </a:spcAft>
                      </a:pPr>
                      <a:r>
                        <a:rPr lang="en-US" sz="1400">
                          <a:solidFill>
                            <a:schemeClr val="bg1"/>
                          </a:solidFill>
                          <a:effectLst/>
                        </a:rPr>
                        <a:t>Project Creation &amp; Assignment</a:t>
                      </a:r>
                      <a:endParaRPr lang="en-US" sz="1400">
                        <a:solidFill>
                          <a:schemeClr val="bg1"/>
                        </a:solidFill>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marL="0" marR="0" algn="ctr">
                        <a:lnSpc>
                          <a:spcPct val="107000"/>
                        </a:lnSpc>
                        <a:spcBef>
                          <a:spcPts val="0"/>
                        </a:spcBef>
                        <a:spcAft>
                          <a:spcPts val="0"/>
                        </a:spcAft>
                      </a:pPr>
                      <a:r>
                        <a:rPr lang="en-US" sz="1400">
                          <a:solidFill>
                            <a:schemeClr val="bg1"/>
                          </a:solidFill>
                          <a:effectLst/>
                        </a:rPr>
                        <a:t>Contractor Project Steps</a:t>
                      </a:r>
                      <a:endParaRPr lang="en-US" sz="1400">
                        <a:solidFill>
                          <a:schemeClr val="bg1"/>
                        </a:solidFill>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solidFill>
                  </a:tcPr>
                </a:tc>
                <a:extLst>
                  <a:ext uri="{0D108BD9-81ED-4DB2-BD59-A6C34878D82A}">
                    <a16:rowId xmlns:a16="http://schemas.microsoft.com/office/drawing/2014/main" val="2891297929"/>
                  </a:ext>
                </a:extLst>
              </a:tr>
              <a:tr h="782231">
                <a:tc>
                  <a:txBody>
                    <a:bodyPr/>
                    <a:lstStyle/>
                    <a:p>
                      <a:pPr marL="0" marR="0" algn="ctr">
                        <a:lnSpc>
                          <a:spcPct val="107000"/>
                        </a:lnSpc>
                        <a:spcBef>
                          <a:spcPts val="0"/>
                        </a:spcBef>
                        <a:spcAft>
                          <a:spcPts val="0"/>
                        </a:spcAft>
                      </a:pPr>
                      <a:r>
                        <a:rPr lang="en-US" sz="1200" b="1" err="1">
                          <a:effectLst/>
                          <a:latin typeface="Roboto Light" panose="02000000000000000000"/>
                        </a:rPr>
                        <a:t>EmPower</a:t>
                      </a:r>
                      <a:endParaRPr lang="en-US" sz="1200" b="1">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10000"/>
                      </a:schemeClr>
                    </a:solidFill>
                  </a:tcPr>
                </a:tc>
                <a:tc>
                  <a:txBody>
                    <a:bodyPr/>
                    <a:lstStyle/>
                    <a:p>
                      <a:pPr marL="0" marR="0" lvl="0" indent="0" algn="ctr" defTabSz="914400">
                        <a:lnSpc>
                          <a:spcPct val="107000"/>
                        </a:lnSpc>
                        <a:spcBef>
                          <a:spcPts val="0"/>
                        </a:spcBef>
                        <a:spcAft>
                          <a:spcPts val="0"/>
                        </a:spcAft>
                        <a:buNone/>
                        <a:tabLst/>
                        <a:defRPr/>
                      </a:pPr>
                      <a:r>
                        <a:rPr lang="en-US" sz="1200">
                          <a:effectLst/>
                          <a:latin typeface="Roboto Light" panose="02000000000000000000"/>
                        </a:rPr>
                        <a:t>Combined</a:t>
                      </a:r>
                      <a:br>
                        <a:rPr lang="en-US" sz="1200">
                          <a:effectLst/>
                          <a:latin typeface="Roboto Light" panose="02000000000000000000"/>
                        </a:rPr>
                      </a:br>
                      <a:r>
                        <a:rPr lang="en-US" sz="1200">
                          <a:effectLst/>
                          <a:latin typeface="Roboto Light" panose="02000000000000000000"/>
                        </a:rPr>
                        <a:t>Residential</a:t>
                      </a:r>
                      <a:br>
                        <a:rPr lang="en-US" sz="1200">
                          <a:effectLst/>
                          <a:latin typeface="Roboto Light" panose="02000000000000000000"/>
                        </a:rPr>
                      </a:br>
                      <a:r>
                        <a:rPr lang="en-US" sz="1200">
                          <a:effectLst/>
                          <a:latin typeface="Roboto Light" panose="02000000000000000000"/>
                        </a:rPr>
                        <a:t>Application</a:t>
                      </a:r>
                      <a:endParaRPr lang="en-US" sz="1200">
                        <a:effectLst/>
                        <a:latin typeface="Roboto Light" panose="02000000000000000000"/>
                        <a:cs typeface="Times New Roman"/>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10000"/>
                      </a:schemeClr>
                    </a:solidFill>
                  </a:tcPr>
                </a:tc>
                <a:tc>
                  <a:txBody>
                    <a:bodyPr/>
                    <a:lstStyle/>
                    <a:p>
                      <a:pPr marL="171450" marR="0" indent="-171450" algn="l">
                        <a:lnSpc>
                          <a:spcPct val="107000"/>
                        </a:lnSpc>
                        <a:spcBef>
                          <a:spcPts val="0"/>
                        </a:spcBef>
                        <a:spcAft>
                          <a:spcPts val="0"/>
                        </a:spcAft>
                        <a:buFont typeface="Arial" panose="020B0604020202020204" pitchFamily="34" charset="0"/>
                        <a:buChar char="•"/>
                      </a:pPr>
                      <a:r>
                        <a:rPr lang="en-US" sz="1200">
                          <a:effectLst/>
                          <a:latin typeface="Roboto Light" panose="02000000000000000000"/>
                        </a:rPr>
                        <a:t>Program Team determines eligibility from application and creates project in </a:t>
                      </a:r>
                      <a:r>
                        <a:rPr lang="en-US" sz="1200" err="1">
                          <a:effectLst/>
                          <a:latin typeface="Roboto Light" panose="02000000000000000000"/>
                        </a:rPr>
                        <a:t>EmPower</a:t>
                      </a:r>
                      <a:r>
                        <a:rPr lang="en-US" sz="1200">
                          <a:effectLst/>
                          <a:latin typeface="Roboto Light" panose="02000000000000000000"/>
                        </a:rPr>
                        <a:t> workflow.</a:t>
                      </a:r>
                      <a:endParaRPr lang="en-US" sz="1200">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10000"/>
                      </a:schemeClr>
                    </a:solidFill>
                  </a:tcPr>
                </a:tc>
                <a:tc>
                  <a:txBody>
                    <a:bodyPr/>
                    <a:lstStyle/>
                    <a:p>
                      <a:pPr marL="171450" marR="0" indent="-171450" algn="l">
                        <a:lnSpc>
                          <a:spcPct val="107000"/>
                        </a:lnSpc>
                        <a:spcBef>
                          <a:spcPts val="0"/>
                        </a:spcBef>
                        <a:spcAft>
                          <a:spcPts val="0"/>
                        </a:spcAft>
                        <a:buFont typeface="Arial" panose="020B0604020202020204" pitchFamily="34" charset="0"/>
                        <a:buChar char="•"/>
                      </a:pPr>
                      <a:r>
                        <a:rPr lang="en-US" sz="1200">
                          <a:effectLst/>
                          <a:latin typeface="Roboto Light" panose="02000000000000000000"/>
                        </a:rPr>
                        <a:t>Follow current processes.</a:t>
                      </a:r>
                      <a:endParaRPr lang="en-US" sz="1200">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10000"/>
                      </a:schemeClr>
                    </a:solidFill>
                  </a:tcPr>
                </a:tc>
                <a:extLst>
                  <a:ext uri="{0D108BD9-81ED-4DB2-BD59-A6C34878D82A}">
                    <a16:rowId xmlns:a16="http://schemas.microsoft.com/office/drawing/2014/main" val="1463429408"/>
                  </a:ext>
                </a:extLst>
              </a:tr>
              <a:tr h="1021475">
                <a:tc>
                  <a:txBody>
                    <a:bodyPr/>
                    <a:lstStyle/>
                    <a:p>
                      <a:pPr marL="0" marR="0" algn="ctr">
                        <a:lnSpc>
                          <a:spcPct val="107000"/>
                        </a:lnSpc>
                        <a:spcBef>
                          <a:spcPts val="0"/>
                        </a:spcBef>
                        <a:spcAft>
                          <a:spcPts val="0"/>
                        </a:spcAft>
                      </a:pPr>
                      <a:r>
                        <a:rPr lang="en-US" sz="1200" b="1">
                          <a:effectLst/>
                          <a:latin typeface="Roboto Light" panose="02000000000000000000"/>
                        </a:rPr>
                        <a:t>AHP with Audit</a:t>
                      </a:r>
                      <a:r>
                        <a:rPr lang="en-US" sz="1200" b="1" baseline="30000">
                          <a:effectLst/>
                          <a:latin typeface="Roboto Light" panose="02000000000000000000"/>
                        </a:rPr>
                        <a:t>1</a:t>
                      </a:r>
                      <a:endParaRPr lang="en-US" sz="1200" b="1" baseline="30000">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20000"/>
                      </a:schemeClr>
                    </a:solidFill>
                  </a:tcPr>
                </a:tc>
                <a:tc>
                  <a:txBody>
                    <a:bodyPr/>
                    <a:lstStyle/>
                    <a:p>
                      <a:pPr marL="0" marR="0" lvl="0" indent="0" algn="ctr" defTabSz="914400">
                        <a:lnSpc>
                          <a:spcPct val="107000"/>
                        </a:lnSpc>
                        <a:spcBef>
                          <a:spcPts val="0"/>
                        </a:spcBef>
                        <a:spcAft>
                          <a:spcPts val="0"/>
                        </a:spcAft>
                        <a:buNone/>
                        <a:tabLst/>
                        <a:defRPr/>
                      </a:pPr>
                      <a:r>
                        <a:rPr lang="en-US" sz="1200">
                          <a:effectLst/>
                          <a:latin typeface="Roboto Light" panose="02000000000000000000"/>
                        </a:rPr>
                        <a:t>Combined</a:t>
                      </a:r>
                      <a:br>
                        <a:rPr lang="en-US" sz="1200">
                          <a:effectLst/>
                          <a:latin typeface="Roboto Light" panose="02000000000000000000"/>
                        </a:rPr>
                      </a:br>
                      <a:r>
                        <a:rPr lang="en-US" sz="1200">
                          <a:effectLst/>
                          <a:latin typeface="Roboto Light" panose="02000000000000000000"/>
                        </a:rPr>
                        <a:t>Residential</a:t>
                      </a:r>
                      <a:br>
                        <a:rPr lang="en-US" sz="1200">
                          <a:effectLst/>
                          <a:latin typeface="Roboto Light" panose="02000000000000000000"/>
                        </a:rPr>
                      </a:br>
                      <a:r>
                        <a:rPr lang="en-US" sz="1200">
                          <a:effectLst/>
                          <a:latin typeface="Roboto Light" panose="02000000000000000000"/>
                        </a:rPr>
                        <a:t>Application</a:t>
                      </a:r>
                      <a:endParaRPr lang="en-US" sz="1200">
                        <a:effectLst/>
                        <a:latin typeface="Roboto Light" panose="02000000000000000000"/>
                        <a:cs typeface="Times New Roman"/>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20000"/>
                      </a:schemeClr>
                    </a:solidFill>
                  </a:tcPr>
                </a:tc>
                <a:tc>
                  <a:txBody>
                    <a:bodyPr/>
                    <a:lstStyle/>
                    <a:p>
                      <a:pPr marL="171450" marR="0" indent="-171450" algn="l">
                        <a:lnSpc>
                          <a:spcPct val="107000"/>
                        </a:lnSpc>
                        <a:spcBef>
                          <a:spcPts val="0"/>
                        </a:spcBef>
                        <a:spcAft>
                          <a:spcPts val="0"/>
                        </a:spcAft>
                        <a:buFont typeface="Arial" panose="020B0604020202020204" pitchFamily="34" charset="0"/>
                        <a:buChar char="•"/>
                      </a:pPr>
                      <a:r>
                        <a:rPr lang="en-US" sz="1200">
                          <a:effectLst/>
                          <a:latin typeface="Roboto Light" panose="02000000000000000000"/>
                        </a:rPr>
                        <a:t>Program Team determines eligibility from application and creates project in Express Audit workflow.</a:t>
                      </a:r>
                      <a:endParaRPr lang="en-US" sz="1200">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20000"/>
                      </a:schemeClr>
                    </a:solidFill>
                  </a:tcPr>
                </a:tc>
                <a:tc>
                  <a:txBody>
                    <a:bodyPr/>
                    <a:lstStyle/>
                    <a:p>
                      <a:pPr marL="228600" marR="0" indent="-228600" algn="l">
                        <a:lnSpc>
                          <a:spcPct val="107000"/>
                        </a:lnSpc>
                        <a:spcBef>
                          <a:spcPts val="0"/>
                        </a:spcBef>
                        <a:spcAft>
                          <a:spcPts val="0"/>
                        </a:spcAft>
                        <a:buFont typeface="Arial" panose="020B0604020202020204" pitchFamily="34" charset="0"/>
                        <a:buChar char="•"/>
                      </a:pPr>
                      <a:r>
                        <a:rPr lang="en-US" sz="1200">
                          <a:effectLst/>
                          <a:latin typeface="Roboto Light" panose="02000000000000000000"/>
                        </a:rPr>
                        <a:t>Complete audit submission beginning at </a:t>
                      </a:r>
                      <a:r>
                        <a:rPr lang="en-US" sz="1200" i="1">
                          <a:effectLst/>
                          <a:latin typeface="Roboto Light" panose="02000000000000000000"/>
                        </a:rPr>
                        <a:t>Audit Claim Stage</a:t>
                      </a:r>
                    </a:p>
                    <a:p>
                      <a:pPr marL="228600" marR="0" indent="-228600" algn="l">
                        <a:lnSpc>
                          <a:spcPct val="107000"/>
                        </a:lnSpc>
                        <a:spcBef>
                          <a:spcPts val="0"/>
                        </a:spcBef>
                        <a:spcAft>
                          <a:spcPts val="0"/>
                        </a:spcAft>
                        <a:buFont typeface="Arial" panose="020B0604020202020204" pitchFamily="34" charset="0"/>
                        <a:buChar char="•"/>
                      </a:pPr>
                      <a:r>
                        <a:rPr lang="en-US" sz="1200">
                          <a:effectLst/>
                          <a:latin typeface="Roboto Light" panose="02000000000000000000"/>
                        </a:rPr>
                        <a:t>Presented with the option to create a follow-on Express Contract project in the NY HP Portal per the current process.</a:t>
                      </a: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20000"/>
                      </a:schemeClr>
                    </a:solidFill>
                  </a:tcPr>
                </a:tc>
                <a:extLst>
                  <a:ext uri="{0D108BD9-81ED-4DB2-BD59-A6C34878D82A}">
                    <a16:rowId xmlns:a16="http://schemas.microsoft.com/office/drawing/2014/main" val="3711157282"/>
                  </a:ext>
                </a:extLst>
              </a:tr>
              <a:tr h="1616492">
                <a:tc>
                  <a:txBody>
                    <a:bodyPr/>
                    <a:lstStyle/>
                    <a:p>
                      <a:pPr marL="0" marR="0" algn="ctr">
                        <a:lnSpc>
                          <a:spcPct val="107000"/>
                        </a:lnSpc>
                        <a:spcBef>
                          <a:spcPts val="0"/>
                        </a:spcBef>
                        <a:spcAft>
                          <a:spcPts val="0"/>
                        </a:spcAft>
                      </a:pPr>
                      <a:r>
                        <a:rPr lang="en-US" sz="1200" b="1">
                          <a:effectLst/>
                          <a:latin typeface="Roboto Light" panose="02000000000000000000"/>
                        </a:rPr>
                        <a:t>AHP Only</a:t>
                      </a:r>
                      <a:r>
                        <a:rPr lang="en-US" sz="1200" b="1" baseline="30000">
                          <a:effectLst/>
                          <a:latin typeface="Roboto Light" panose="02000000000000000000"/>
                        </a:rPr>
                        <a:t>2,3</a:t>
                      </a:r>
                      <a:endParaRPr lang="en-US" sz="1200" b="1" baseline="30000">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10000"/>
                      </a:schemeClr>
                    </a:solidFill>
                  </a:tcPr>
                </a:tc>
                <a:tc>
                  <a:txBody>
                    <a:bodyPr/>
                    <a:lstStyle/>
                    <a:p>
                      <a:pPr marL="0" marR="0" lvl="0" indent="0" algn="ctr" defTabSz="914400">
                        <a:lnSpc>
                          <a:spcPct val="107000"/>
                        </a:lnSpc>
                        <a:spcBef>
                          <a:spcPts val="0"/>
                        </a:spcBef>
                        <a:spcAft>
                          <a:spcPts val="0"/>
                        </a:spcAft>
                        <a:buNone/>
                        <a:tabLst/>
                        <a:defRPr/>
                      </a:pPr>
                      <a:r>
                        <a:rPr lang="en-US" sz="1200">
                          <a:effectLst/>
                          <a:latin typeface="Roboto Light" panose="02000000000000000000"/>
                        </a:rPr>
                        <a:t>Combined</a:t>
                      </a:r>
                      <a:br>
                        <a:rPr lang="en-US" sz="1200">
                          <a:effectLst/>
                          <a:latin typeface="Roboto Light" panose="02000000000000000000"/>
                        </a:rPr>
                      </a:br>
                      <a:r>
                        <a:rPr lang="en-US" sz="1200">
                          <a:effectLst/>
                          <a:latin typeface="Roboto Light" panose="02000000000000000000"/>
                        </a:rPr>
                        <a:t>Residential</a:t>
                      </a:r>
                      <a:br>
                        <a:rPr lang="en-US" sz="1200">
                          <a:effectLst/>
                          <a:latin typeface="Roboto Light" panose="02000000000000000000"/>
                        </a:rPr>
                      </a:br>
                      <a:r>
                        <a:rPr lang="en-US" sz="1200">
                          <a:effectLst/>
                          <a:latin typeface="Roboto Light" panose="02000000000000000000"/>
                        </a:rPr>
                        <a:t>Application</a:t>
                      </a:r>
                      <a:endParaRPr lang="en-US" sz="1200">
                        <a:effectLst/>
                        <a:latin typeface="Roboto Light" panose="02000000000000000000"/>
                        <a:cs typeface="Times New Roman"/>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10000"/>
                      </a:schemeClr>
                    </a:solidFill>
                  </a:tcPr>
                </a:tc>
                <a:tc>
                  <a:txBody>
                    <a:bodyPr/>
                    <a:lstStyle/>
                    <a:p>
                      <a:pPr marL="171450" marR="0" lvl="0" indent="-171450" algn="l" defTabSz="914400"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n-US" sz="1200">
                          <a:effectLst/>
                          <a:latin typeface="Roboto Light" panose="02000000000000000000"/>
                        </a:rPr>
                        <a:t>Program Team determines eligibility from application and crates project in Express Audit workflow</a:t>
                      </a:r>
                      <a:br>
                        <a:rPr lang="en-US" sz="1200">
                          <a:effectLst/>
                          <a:latin typeface="Roboto Light" panose="02000000000000000000"/>
                        </a:rPr>
                      </a:br>
                      <a:r>
                        <a:rPr lang="en-US" sz="1200" b="1">
                          <a:effectLst/>
                          <a:latin typeface="Roboto Light" panose="02000000000000000000"/>
                        </a:rPr>
                        <a:t>OR</a:t>
                      </a:r>
                    </a:p>
                    <a:p>
                      <a:pPr marL="171450" marR="0" lvl="0" indent="-171450" algn="l" defTabSz="914400"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n-US" sz="1200">
                          <a:effectLst/>
                          <a:latin typeface="Roboto Light" panose="02000000000000000000"/>
                          <a:ea typeface="Calibri" panose="020F0502020204030204" pitchFamily="34" charset="0"/>
                          <a:cs typeface="Times New Roman"/>
                        </a:rPr>
                        <a:t>Contractor creates project in Express Contract workflow (eligibility determined at </a:t>
                      </a:r>
                      <a:r>
                        <a:rPr lang="en-US" sz="1200" i="1">
                          <a:effectLst/>
                          <a:latin typeface="Roboto Light" panose="02000000000000000000"/>
                          <a:ea typeface="Calibri" panose="020F0502020204030204" pitchFamily="34" charset="0"/>
                          <a:cs typeface="Times New Roman"/>
                        </a:rPr>
                        <a:t>Subsidy Approval Stage)</a:t>
                      </a: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10000"/>
                      </a:schemeClr>
                    </a:solidFill>
                  </a:tcPr>
                </a:tc>
                <a:tc>
                  <a:txBody>
                    <a:bodyPr/>
                    <a:lstStyle/>
                    <a:p>
                      <a:pPr marL="0" marR="0" indent="0" algn="l">
                        <a:lnSpc>
                          <a:spcPct val="107000"/>
                        </a:lnSpc>
                        <a:spcBef>
                          <a:spcPts val="0"/>
                        </a:spcBef>
                        <a:spcAft>
                          <a:spcPts val="0"/>
                        </a:spcAft>
                        <a:buFont typeface="Arial" panose="020B0604020202020204" pitchFamily="34" charset="0"/>
                        <a:buNone/>
                      </a:pPr>
                      <a:r>
                        <a:rPr lang="en-US" sz="1200" i="1">
                          <a:effectLst/>
                          <a:latin typeface="Roboto Light" panose="02000000000000000000"/>
                        </a:rPr>
                        <a:t>Utility &amp; Incentive Stage</a:t>
                      </a:r>
                    </a:p>
                    <a:p>
                      <a:pPr marL="171450" marR="0" indent="-171450" algn="l">
                        <a:lnSpc>
                          <a:spcPct val="107000"/>
                        </a:lnSpc>
                        <a:spcBef>
                          <a:spcPts val="0"/>
                        </a:spcBef>
                        <a:spcAft>
                          <a:spcPts val="0"/>
                        </a:spcAft>
                        <a:buFont typeface="Arial" panose="020B0604020202020204" pitchFamily="34" charset="0"/>
                        <a:buChar char="•"/>
                      </a:pPr>
                      <a:r>
                        <a:rPr lang="en-US" sz="1200">
                          <a:effectLst/>
                          <a:latin typeface="Roboto Light" panose="02000000000000000000"/>
                        </a:rPr>
                        <a:t>Answer “</a:t>
                      </a:r>
                      <a:r>
                        <a:rPr lang="en-US" sz="1200" i="1">
                          <a:effectLst/>
                          <a:latin typeface="Roboto Light" panose="02000000000000000000"/>
                        </a:rPr>
                        <a:t>No</a:t>
                      </a:r>
                      <a:r>
                        <a:rPr lang="en-US" sz="1200">
                          <a:effectLst/>
                          <a:latin typeface="Roboto Light" panose="02000000000000000000"/>
                        </a:rPr>
                        <a:t>” to question “</a:t>
                      </a:r>
                      <a:r>
                        <a:rPr lang="en-US" sz="1200" i="1">
                          <a:effectLst/>
                          <a:latin typeface="Roboto Light" panose="02000000000000000000"/>
                        </a:rPr>
                        <a:t>Is this project pursuing financing?</a:t>
                      </a:r>
                      <a:r>
                        <a:rPr lang="en-US" sz="1200">
                          <a:effectLst/>
                          <a:latin typeface="Roboto Light" panose="02000000000000000000"/>
                        </a:rPr>
                        <a:t>”</a:t>
                      </a:r>
                    </a:p>
                    <a:p>
                      <a:pPr marL="171450" marR="0" indent="-171450" algn="l">
                        <a:lnSpc>
                          <a:spcPct val="107000"/>
                        </a:lnSpc>
                        <a:spcBef>
                          <a:spcPts val="0"/>
                        </a:spcBef>
                        <a:spcAft>
                          <a:spcPts val="0"/>
                        </a:spcAft>
                        <a:buFont typeface="Arial" panose="020B0604020202020204" pitchFamily="34" charset="0"/>
                        <a:buChar char="•"/>
                      </a:pPr>
                      <a:r>
                        <a:rPr lang="en-US" sz="1200">
                          <a:effectLst/>
                          <a:latin typeface="Roboto Light" panose="02000000000000000000"/>
                        </a:rPr>
                        <a:t>Add note to indicate that project is a Coordinated EmPower/AHP project and provide the EmPower Project ID.</a:t>
                      </a:r>
                    </a:p>
                    <a:p>
                      <a:pPr marL="0" marR="0" indent="0" algn="l">
                        <a:lnSpc>
                          <a:spcPct val="107000"/>
                        </a:lnSpc>
                        <a:spcBef>
                          <a:spcPts val="0"/>
                        </a:spcBef>
                        <a:spcAft>
                          <a:spcPts val="0"/>
                        </a:spcAft>
                        <a:buFont typeface="Arial" panose="020B0604020202020204" pitchFamily="34" charset="0"/>
                        <a:buNone/>
                      </a:pPr>
                      <a:r>
                        <a:rPr lang="en-US" sz="1200" i="1">
                          <a:effectLst/>
                          <a:latin typeface="Roboto Light" panose="02000000000000000000"/>
                          <a:ea typeface="Calibri" panose="020F0502020204030204" pitchFamily="34" charset="0"/>
                          <a:cs typeface="Times New Roman"/>
                        </a:rPr>
                        <a:t>Final Project Documents Stage</a:t>
                      </a:r>
                    </a:p>
                    <a:p>
                      <a:pPr marL="171450" marR="0" indent="-171450" algn="l">
                        <a:lnSpc>
                          <a:spcPct val="107000"/>
                        </a:lnSpc>
                        <a:spcBef>
                          <a:spcPts val="0"/>
                        </a:spcBef>
                        <a:spcAft>
                          <a:spcPts val="0"/>
                        </a:spcAft>
                        <a:buFont typeface="Arial" panose="020B0604020202020204" pitchFamily="34" charset="0"/>
                        <a:buChar char="•"/>
                      </a:pPr>
                      <a:r>
                        <a:rPr lang="en-US" sz="1200">
                          <a:effectLst/>
                          <a:latin typeface="Roboto Light" panose="02000000000000000000"/>
                          <a:ea typeface="Calibri" panose="020F0502020204030204" pitchFamily="34" charset="0"/>
                          <a:cs typeface="Times New Roman"/>
                        </a:rPr>
                        <a:t>Discontinue use Eligibility Screening Report (ESR), use new Certificate of Completion.</a:t>
                      </a: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10000"/>
                      </a:schemeClr>
                    </a:solidFill>
                  </a:tcPr>
                </a:tc>
                <a:extLst>
                  <a:ext uri="{0D108BD9-81ED-4DB2-BD59-A6C34878D82A}">
                    <a16:rowId xmlns:a16="http://schemas.microsoft.com/office/drawing/2014/main" val="1640107110"/>
                  </a:ext>
                </a:extLst>
              </a:tr>
              <a:tr h="1258883">
                <a:tc>
                  <a:txBody>
                    <a:bodyPr/>
                    <a:lstStyle/>
                    <a:p>
                      <a:pPr marL="0" marR="0" algn="ctr">
                        <a:lnSpc>
                          <a:spcPct val="107000"/>
                        </a:lnSpc>
                        <a:spcBef>
                          <a:spcPts val="0"/>
                        </a:spcBef>
                        <a:spcAft>
                          <a:spcPts val="0"/>
                        </a:spcAft>
                      </a:pPr>
                      <a:r>
                        <a:rPr lang="en-US" sz="1200" b="1">
                          <a:effectLst/>
                          <a:latin typeface="Roboto Light" panose="02000000000000000000"/>
                        </a:rPr>
                        <a:t>Coordinated </a:t>
                      </a:r>
                      <a:br>
                        <a:rPr lang="en-US" sz="1200" b="1">
                          <a:effectLst/>
                          <a:latin typeface="Roboto Light" panose="02000000000000000000"/>
                        </a:rPr>
                      </a:br>
                      <a:r>
                        <a:rPr lang="en-US" sz="1200" b="1" err="1">
                          <a:effectLst/>
                          <a:latin typeface="Roboto Light" panose="02000000000000000000"/>
                        </a:rPr>
                        <a:t>EmPower</a:t>
                      </a:r>
                      <a:r>
                        <a:rPr lang="en-US" sz="1200" b="1">
                          <a:effectLst/>
                          <a:latin typeface="Roboto Light" panose="02000000000000000000"/>
                        </a:rPr>
                        <a:t> &amp; AHP</a:t>
                      </a:r>
                      <a:endParaRPr lang="en-US" sz="1200" b="1">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20000"/>
                      </a:schemeClr>
                    </a:solidFill>
                  </a:tcPr>
                </a:tc>
                <a:tc>
                  <a:txBody>
                    <a:bodyPr/>
                    <a:lstStyle/>
                    <a:p>
                      <a:pPr marL="0" marR="0" lvl="0" indent="0" algn="ctr" defTabSz="914400">
                        <a:lnSpc>
                          <a:spcPct val="107000"/>
                        </a:lnSpc>
                        <a:spcBef>
                          <a:spcPts val="0"/>
                        </a:spcBef>
                        <a:spcAft>
                          <a:spcPts val="0"/>
                        </a:spcAft>
                        <a:buNone/>
                        <a:tabLst/>
                        <a:defRPr/>
                      </a:pPr>
                      <a:r>
                        <a:rPr lang="en-US" sz="1200">
                          <a:effectLst/>
                          <a:latin typeface="Roboto Light" panose="02000000000000000000"/>
                        </a:rPr>
                        <a:t>Combined</a:t>
                      </a:r>
                      <a:br>
                        <a:rPr lang="en-US" sz="1200">
                          <a:effectLst/>
                          <a:latin typeface="Roboto Light" panose="02000000000000000000"/>
                        </a:rPr>
                      </a:br>
                      <a:r>
                        <a:rPr lang="en-US" sz="1200">
                          <a:effectLst/>
                          <a:latin typeface="Roboto Light" panose="02000000000000000000"/>
                        </a:rPr>
                        <a:t>Residential</a:t>
                      </a:r>
                      <a:br>
                        <a:rPr lang="en-US" sz="1200">
                          <a:effectLst/>
                          <a:latin typeface="Roboto Light" panose="02000000000000000000"/>
                        </a:rPr>
                      </a:br>
                      <a:r>
                        <a:rPr lang="en-US" sz="1200">
                          <a:effectLst/>
                          <a:latin typeface="Roboto Light" panose="02000000000000000000"/>
                        </a:rPr>
                        <a:t>Application</a:t>
                      </a:r>
                      <a:endParaRPr lang="en-US" sz="1200">
                        <a:effectLst/>
                        <a:latin typeface="Roboto Light" panose="02000000000000000000"/>
                        <a:cs typeface="Times New Roman"/>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20000"/>
                      </a:schemeClr>
                    </a:solidFill>
                  </a:tcPr>
                </a:tc>
                <a:tc>
                  <a:txBody>
                    <a:bodyPr/>
                    <a:lstStyle/>
                    <a:p>
                      <a:pPr marL="171450" marR="0" lvl="0" indent="-171450" algn="l" defTabSz="914400"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n-US" sz="1200">
                          <a:effectLst/>
                          <a:latin typeface="Roboto Light" panose="02000000000000000000"/>
                        </a:rPr>
                        <a:t>Program Team determines eligibility from application and creates project in Express Audit workflow</a:t>
                      </a:r>
                      <a:br>
                        <a:rPr lang="en-US" sz="1200">
                          <a:effectLst/>
                          <a:latin typeface="Roboto Light" panose="02000000000000000000"/>
                        </a:rPr>
                      </a:br>
                      <a:r>
                        <a:rPr lang="en-US" sz="1200" b="1">
                          <a:effectLst/>
                          <a:latin typeface="Roboto Light" panose="02000000000000000000"/>
                        </a:rPr>
                        <a:t>AND</a:t>
                      </a:r>
                    </a:p>
                    <a:p>
                      <a:pPr marL="171450" marR="0" lvl="0" indent="-171450" algn="l" rtl="0" eaLnBrk="1" fontAlgn="auto" latinLnBrk="0" hangingPunct="1">
                        <a:lnSpc>
                          <a:spcPct val="107000"/>
                        </a:lnSpc>
                        <a:spcBef>
                          <a:spcPts val="0"/>
                        </a:spcBef>
                        <a:spcAft>
                          <a:spcPts val="0"/>
                        </a:spcAft>
                        <a:buClrTx/>
                        <a:buSzTx/>
                        <a:buFont typeface="Arial" panose="020B0604020202020204" pitchFamily="34" charset="0"/>
                        <a:buChar char="•"/>
                      </a:pPr>
                      <a:r>
                        <a:rPr lang="en-US" sz="1200">
                          <a:effectLst/>
                          <a:latin typeface="Roboto Light" panose="02000000000000000000"/>
                          <a:ea typeface="Calibri" panose="020F0502020204030204" pitchFamily="34" charset="0"/>
                          <a:cs typeface="Times New Roman"/>
                        </a:rPr>
                        <a:t>Contractor creates project in Express Contract workflow </a:t>
                      </a:r>
                      <a:endParaRPr lang="en-US" sz="1200" b="1">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20000"/>
                      </a:schemeClr>
                    </a:solidFill>
                  </a:tcPr>
                </a:tc>
                <a:tc>
                  <a:txBody>
                    <a:bodyPr/>
                    <a:lstStyle/>
                    <a:p>
                      <a:pPr marL="171450" marR="0" indent="-171450" algn="l">
                        <a:lnSpc>
                          <a:spcPct val="107000"/>
                        </a:lnSpc>
                        <a:spcBef>
                          <a:spcPts val="0"/>
                        </a:spcBef>
                        <a:spcAft>
                          <a:spcPts val="0"/>
                        </a:spcAft>
                        <a:buFont typeface="Arial" panose="020B0604020202020204" pitchFamily="34" charset="0"/>
                        <a:buChar char="•"/>
                      </a:pPr>
                      <a:r>
                        <a:rPr lang="en-US" sz="1200" i="0">
                          <a:effectLst/>
                          <a:latin typeface="Roboto Light" panose="02000000000000000000"/>
                          <a:ea typeface="Calibri" panose="020F0502020204030204" pitchFamily="34" charset="0"/>
                          <a:cs typeface="Times New Roman"/>
                        </a:rPr>
                        <a:t>EmPower – Follow current processes</a:t>
                      </a:r>
                    </a:p>
                    <a:p>
                      <a:pPr marL="171450" marR="0" indent="-171450" algn="l">
                        <a:lnSpc>
                          <a:spcPct val="107000"/>
                        </a:lnSpc>
                        <a:spcBef>
                          <a:spcPts val="0"/>
                        </a:spcBef>
                        <a:spcAft>
                          <a:spcPts val="0"/>
                        </a:spcAft>
                        <a:buFont typeface="Arial" panose="020B0604020202020204" pitchFamily="34" charset="0"/>
                        <a:buChar char="•"/>
                      </a:pPr>
                      <a:r>
                        <a:rPr lang="en-US" sz="1200" i="0">
                          <a:effectLst/>
                          <a:latin typeface="Roboto Light" panose="02000000000000000000"/>
                          <a:ea typeface="Calibri" panose="020F0502020204030204" pitchFamily="34" charset="0"/>
                          <a:cs typeface="Times New Roman"/>
                        </a:rPr>
                        <a:t>AHP – Follow adjusted steps above for AHP Only</a:t>
                      </a: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20000"/>
                      </a:schemeClr>
                    </a:solidFill>
                  </a:tcPr>
                </a:tc>
                <a:extLst>
                  <a:ext uri="{0D108BD9-81ED-4DB2-BD59-A6C34878D82A}">
                    <a16:rowId xmlns:a16="http://schemas.microsoft.com/office/drawing/2014/main" val="350730661"/>
                  </a:ext>
                </a:extLst>
              </a:tr>
            </a:tbl>
          </a:graphicData>
        </a:graphic>
      </p:graphicFrame>
    </p:spTree>
    <p:extLst>
      <p:ext uri="{BB962C8B-B14F-4D97-AF65-F5344CB8AC3E}">
        <p14:creationId xmlns:p14="http://schemas.microsoft.com/office/powerpoint/2010/main" val="303899924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0627BDF-E508-7642-8E6E-A265DF7F1941}"/>
              </a:ext>
            </a:extLst>
          </p:cNvPr>
          <p:cNvSpPr>
            <a:spLocks noGrp="1"/>
          </p:cNvSpPr>
          <p:nvPr>
            <p:ph type="body" sz="quarter" idx="10"/>
          </p:nvPr>
        </p:nvSpPr>
        <p:spPr/>
        <p:txBody>
          <a:bodyPr/>
          <a:lstStyle/>
          <a:p>
            <a:r>
              <a:rPr lang="en-US"/>
              <a:t>Application Review &amp; Approval</a:t>
            </a:r>
          </a:p>
        </p:txBody>
      </p:sp>
      <p:sp>
        <p:nvSpPr>
          <p:cNvPr id="4" name="Text Placeholder 3">
            <a:extLst>
              <a:ext uri="{FF2B5EF4-FFF2-40B4-BE49-F238E27FC236}">
                <a16:creationId xmlns:a16="http://schemas.microsoft.com/office/drawing/2014/main" id="{0A0490DC-40DD-4B40-A20D-9A3451E67E29}"/>
              </a:ext>
            </a:extLst>
          </p:cNvPr>
          <p:cNvSpPr>
            <a:spLocks noGrp="1"/>
          </p:cNvSpPr>
          <p:nvPr>
            <p:ph type="body" sz="quarter" idx="11"/>
          </p:nvPr>
        </p:nvSpPr>
        <p:spPr>
          <a:xfrm>
            <a:off x="545910" y="982639"/>
            <a:ext cx="7397087" cy="5199797"/>
          </a:xfrm>
        </p:spPr>
        <p:txBody>
          <a:bodyPr/>
          <a:lstStyle/>
          <a:p>
            <a:r>
              <a:rPr lang="en-US" b="1">
                <a:solidFill>
                  <a:schemeClr val="tx2"/>
                </a:solidFill>
                <a:cs typeface="Calibri"/>
              </a:rPr>
              <a:t>Project Completion:</a:t>
            </a:r>
          </a:p>
          <a:p>
            <a:pPr marL="285750" indent="-285750">
              <a:buFont typeface="Arial" panose="020B0604020202020204" pitchFamily="34" charset="0"/>
              <a:buChar char="•"/>
            </a:pPr>
            <a:r>
              <a:rPr lang="en-US">
                <a:cs typeface="Calibri" panose="020F0502020204030204" pitchFamily="34" charset="0"/>
              </a:rPr>
              <a:t>New Certificate of Completion (</a:t>
            </a:r>
            <a:r>
              <a:rPr lang="en-US" err="1">
                <a:cs typeface="Calibri" panose="020F0502020204030204" pitchFamily="34" charset="0"/>
              </a:rPr>
              <a:t>CoC</a:t>
            </a:r>
            <a:r>
              <a:rPr lang="en-US">
                <a:cs typeface="Calibri" panose="020F0502020204030204" pitchFamily="34" charset="0"/>
              </a:rPr>
              <a:t>) has been developed and replaces the following:</a:t>
            </a:r>
          </a:p>
          <a:p>
            <a:pPr marL="514350" lvl="1" indent="-285750"/>
            <a:r>
              <a:rPr lang="en-US">
                <a:cs typeface="Calibri" panose="020F0502020204030204" pitchFamily="34" charset="0"/>
              </a:rPr>
              <a:t>Certificate of Completion, Post-Installation Health and Safety Test Results – </a:t>
            </a:r>
            <a:r>
              <a:rPr lang="en-US" err="1">
                <a:cs typeface="Calibri" panose="020F0502020204030204" pitchFamily="34" charset="0"/>
              </a:rPr>
              <a:t>EmPower</a:t>
            </a:r>
            <a:r>
              <a:rPr lang="en-US">
                <a:cs typeface="Calibri" panose="020F0502020204030204" pitchFamily="34" charset="0"/>
              </a:rPr>
              <a:t>.</a:t>
            </a:r>
          </a:p>
          <a:p>
            <a:pPr marL="514350" lvl="1" indent="-285750"/>
            <a:r>
              <a:rPr lang="en-US">
                <a:cs typeface="Calibri" panose="020F0502020204030204" pitchFamily="34" charset="0"/>
              </a:rPr>
              <a:t>Eligibility Summary Report (ESR) – Assisted Home Performance.</a:t>
            </a:r>
          </a:p>
          <a:p>
            <a:pPr lvl="1" indent="0">
              <a:buNone/>
            </a:pPr>
            <a:endParaRPr lang="en-US" sz="1800">
              <a:cs typeface="Calibri" panose="020F0502020204030204" pitchFamily="34" charset="0"/>
            </a:endParaRPr>
          </a:p>
          <a:p>
            <a:pPr marL="342900" indent="-342900">
              <a:buFont typeface="Arial" panose="020B0604020202020204" pitchFamily="34" charset="0"/>
              <a:buChar char="•"/>
            </a:pPr>
            <a:r>
              <a:rPr lang="en-US">
                <a:cs typeface="Calibri" panose="020F0502020204030204" pitchFamily="34" charset="0"/>
              </a:rPr>
              <a:t>Previous forms will no longer be accepted</a:t>
            </a:r>
          </a:p>
          <a:p>
            <a:pPr marL="514350" lvl="1" indent="-285750"/>
            <a:r>
              <a:rPr lang="en-US">
                <a:cs typeface="Calibri" panose="020F0502020204030204" pitchFamily="34" charset="0"/>
              </a:rPr>
              <a:t>Short-term until new forms have been created.</a:t>
            </a:r>
          </a:p>
          <a:p>
            <a:pPr marL="514350" lvl="1" indent="-285750"/>
            <a:r>
              <a:rPr lang="en-US">
                <a:cs typeface="Calibri" panose="020F0502020204030204" pitchFamily="34" charset="0"/>
              </a:rPr>
              <a:t>ESR will remain visible in HP Portal but should not be used</a:t>
            </a:r>
            <a:br>
              <a:rPr lang="en-US">
                <a:cs typeface="Calibri" panose="020F0502020204030204" pitchFamily="34" charset="0"/>
              </a:rPr>
            </a:br>
            <a:r>
              <a:rPr lang="en-US">
                <a:cs typeface="Calibri" panose="020F0502020204030204" pitchFamily="34" charset="0"/>
              </a:rPr>
              <a:t>as the language no longer aligns with the Program.</a:t>
            </a:r>
            <a:endParaRPr lang="en-US" sz="1200">
              <a:solidFill>
                <a:schemeClr val="tx2"/>
              </a:solidFill>
              <a:cs typeface="Calibri"/>
            </a:endParaRPr>
          </a:p>
        </p:txBody>
      </p:sp>
      <p:pic>
        <p:nvPicPr>
          <p:cNvPr id="5" name="Graphic 4" descr="Graph and note paper pads with pencil">
            <a:extLst>
              <a:ext uri="{FF2B5EF4-FFF2-40B4-BE49-F238E27FC236}">
                <a16:creationId xmlns:a16="http://schemas.microsoft.com/office/drawing/2014/main" id="{9B9A64A1-441C-5C4E-91DB-6CAAD3CAE367}"/>
              </a:ext>
            </a:extLst>
          </p:cNvPr>
          <p:cNvPicPr>
            <a:picLocks noChangeAspect="1"/>
          </p:cNvPicPr>
          <p:nvPr/>
        </p:nvPicPr>
        <p:blipFill rotWithShape="1">
          <a:blip r:embed="rId3">
            <a:extLst>
              <a:ext uri="{96DAC541-7B7A-43D3-8B79-37D633B846F1}">
                <asvg:svgBlip xmlns:asvg="http://schemas.microsoft.com/office/drawing/2016/SVG/main" r:embed="rId4"/>
              </a:ext>
            </a:extLst>
          </a:blip>
          <a:srcRect l="19186" t="8875" r="19098" b="8785"/>
          <a:stretch/>
        </p:blipFill>
        <p:spPr>
          <a:xfrm>
            <a:off x="8815468" y="982639"/>
            <a:ext cx="2812970" cy="3753134"/>
          </a:xfrm>
          <a:prstGeom prst="rect">
            <a:avLst/>
          </a:prstGeom>
        </p:spPr>
      </p:pic>
    </p:spTree>
    <p:extLst>
      <p:ext uri="{BB962C8B-B14F-4D97-AF65-F5344CB8AC3E}">
        <p14:creationId xmlns:p14="http://schemas.microsoft.com/office/powerpoint/2010/main" val="109090755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24209A69-4CC1-4E76-9FF7-FB7A7D22A993}"/>
              </a:ext>
            </a:extLst>
          </p:cNvPr>
          <p:cNvSpPr>
            <a:spLocks noGrp="1"/>
          </p:cNvSpPr>
          <p:nvPr>
            <p:ph type="title"/>
          </p:nvPr>
        </p:nvSpPr>
        <p:spPr/>
        <p:txBody>
          <a:bodyPr/>
          <a:lstStyle/>
          <a:p>
            <a:r>
              <a:rPr lang="en-US"/>
              <a:t>Other Program Updates</a:t>
            </a:r>
          </a:p>
        </p:txBody>
      </p:sp>
    </p:spTree>
    <p:extLst>
      <p:ext uri="{BB962C8B-B14F-4D97-AF65-F5344CB8AC3E}">
        <p14:creationId xmlns:p14="http://schemas.microsoft.com/office/powerpoint/2010/main" val="260546968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0627BDF-E508-7642-8E6E-A265DF7F1941}"/>
              </a:ext>
            </a:extLst>
          </p:cNvPr>
          <p:cNvSpPr>
            <a:spLocks noGrp="1"/>
          </p:cNvSpPr>
          <p:nvPr>
            <p:ph type="body" sz="quarter" idx="10"/>
          </p:nvPr>
        </p:nvSpPr>
        <p:spPr/>
        <p:txBody>
          <a:bodyPr/>
          <a:lstStyle/>
          <a:p>
            <a:r>
              <a:rPr lang="en-US"/>
              <a:t>Other Program Updates</a:t>
            </a:r>
          </a:p>
        </p:txBody>
      </p:sp>
      <p:sp>
        <p:nvSpPr>
          <p:cNvPr id="4" name="Text Placeholder 3">
            <a:extLst>
              <a:ext uri="{FF2B5EF4-FFF2-40B4-BE49-F238E27FC236}">
                <a16:creationId xmlns:a16="http://schemas.microsoft.com/office/drawing/2014/main" id="{0A0490DC-40DD-4B40-A20D-9A3451E67E29}"/>
              </a:ext>
            </a:extLst>
          </p:cNvPr>
          <p:cNvSpPr>
            <a:spLocks noGrp="1"/>
          </p:cNvSpPr>
          <p:nvPr>
            <p:ph type="body" sz="quarter" idx="11"/>
          </p:nvPr>
        </p:nvSpPr>
        <p:spPr>
          <a:xfrm>
            <a:off x="545910" y="982639"/>
            <a:ext cx="11082528" cy="5199797"/>
          </a:xfrm>
        </p:spPr>
        <p:txBody>
          <a:bodyPr vert="horz" lIns="0" tIns="0" rIns="0" bIns="0" rtlCol="0" anchor="t">
            <a:normAutofit fontScale="92500" lnSpcReduction="10000"/>
          </a:bodyPr>
          <a:lstStyle/>
          <a:p>
            <a:r>
              <a:rPr lang="en-US" b="1">
                <a:solidFill>
                  <a:schemeClr val="tx2"/>
                </a:solidFill>
                <a:latin typeface="Roboto Light"/>
                <a:ea typeface="Roboto Light"/>
                <a:cs typeface="Calibri"/>
              </a:rPr>
              <a:t>Finance &amp; Loan Process:</a:t>
            </a:r>
          </a:p>
          <a:p>
            <a:pPr marL="285750" indent="-285750">
              <a:buFont typeface="Arial" panose="020B0604020202020204" pitchFamily="34" charset="0"/>
              <a:buChar char="•"/>
            </a:pPr>
            <a:r>
              <a:rPr lang="en-US">
                <a:solidFill>
                  <a:schemeClr val="tx1"/>
                </a:solidFill>
                <a:latin typeface="Roboto Light"/>
                <a:ea typeface="Roboto Light"/>
                <a:cs typeface="Calibri"/>
              </a:rPr>
              <a:t>Loans will no longer be integrated into </a:t>
            </a:r>
            <a:r>
              <a:rPr lang="en-US" err="1">
                <a:solidFill>
                  <a:schemeClr val="tx1"/>
                </a:solidFill>
                <a:latin typeface="Roboto Light"/>
                <a:ea typeface="Roboto Light"/>
                <a:cs typeface="Calibri"/>
              </a:rPr>
              <a:t>Uplight</a:t>
            </a:r>
            <a:r>
              <a:rPr lang="en-US">
                <a:solidFill>
                  <a:schemeClr val="tx1"/>
                </a:solidFill>
                <a:latin typeface="Roboto Light"/>
                <a:ea typeface="Roboto Light"/>
                <a:cs typeface="Calibri"/>
              </a:rPr>
              <a:t> as part of the project.</a:t>
            </a:r>
          </a:p>
          <a:p>
            <a:pPr marL="285750" indent="-285750">
              <a:buFont typeface="Arial" panose="020B0604020202020204" pitchFamily="34" charset="0"/>
              <a:buChar char="•"/>
            </a:pPr>
            <a:r>
              <a:rPr lang="en-US">
                <a:solidFill>
                  <a:schemeClr val="tx1"/>
                </a:solidFill>
                <a:latin typeface="Roboto Light"/>
                <a:ea typeface="Roboto Light"/>
                <a:cs typeface="Calibri"/>
              </a:rPr>
              <a:t>Loans for Energy Efficiency projects will be processed and approved through Slipstream/EFS.</a:t>
            </a:r>
          </a:p>
          <a:p>
            <a:pPr marL="285750" indent="-285750">
              <a:buFont typeface="Arial" panose="020B0604020202020204" pitchFamily="34" charset="0"/>
              <a:buChar char="•"/>
            </a:pPr>
            <a:r>
              <a:rPr lang="en-US">
                <a:solidFill>
                  <a:schemeClr val="tx1"/>
                </a:solidFill>
                <a:latin typeface="Roboto Light"/>
                <a:ea typeface="Roboto Light"/>
                <a:cs typeface="Calibri"/>
              </a:rPr>
              <a:t>Subsidy eligibility determination and payment processing will transition to CLEAResult.</a:t>
            </a:r>
            <a:br>
              <a:rPr lang="en-US">
                <a:cs typeface="Calibri"/>
              </a:rPr>
            </a:br>
            <a:br>
              <a:rPr lang="en-US">
                <a:cs typeface="Calibri"/>
              </a:rPr>
            </a:br>
            <a:r>
              <a:rPr lang="en-US" b="1">
                <a:solidFill>
                  <a:schemeClr val="tx2"/>
                </a:solidFill>
                <a:latin typeface="Roboto Light"/>
                <a:ea typeface="Roboto Light"/>
                <a:cs typeface="Calibri"/>
              </a:rPr>
              <a:t>NYHP Portal Changes:</a:t>
            </a:r>
          </a:p>
          <a:p>
            <a:pPr marL="514350" lvl="1" indent="-285750"/>
            <a:r>
              <a:rPr lang="en-US">
                <a:solidFill>
                  <a:schemeClr val="tx1"/>
                </a:solidFill>
                <a:latin typeface="Roboto Light"/>
                <a:ea typeface="Roboto Light"/>
                <a:cs typeface="Calibri"/>
              </a:rPr>
              <a:t>NYSERDA will no longer require AHP Program approval of a project to process and approve a loan.</a:t>
            </a:r>
          </a:p>
          <a:p>
            <a:pPr marL="514350" lvl="1" indent="-285750"/>
            <a:r>
              <a:rPr lang="en-US">
                <a:solidFill>
                  <a:schemeClr val="tx1"/>
                </a:solidFill>
                <a:latin typeface="Roboto Light"/>
                <a:ea typeface="Roboto Light"/>
                <a:cs typeface="Calibri"/>
              </a:rPr>
              <a:t>For Contractors: When entering project information in </a:t>
            </a:r>
            <a:r>
              <a:rPr lang="en-US" err="1">
                <a:solidFill>
                  <a:schemeClr val="tx1"/>
                </a:solidFill>
                <a:latin typeface="Roboto Light"/>
                <a:ea typeface="Roboto Light"/>
                <a:cs typeface="Calibri"/>
              </a:rPr>
              <a:t>Uplight</a:t>
            </a:r>
            <a:r>
              <a:rPr lang="en-US">
                <a:solidFill>
                  <a:schemeClr val="tx1"/>
                </a:solidFill>
                <a:latin typeface="Roboto Light"/>
                <a:ea typeface="Roboto Light"/>
                <a:cs typeface="Calibri"/>
              </a:rPr>
              <a:t>, answer </a:t>
            </a:r>
            <a:r>
              <a:rPr lang="en-US" b="1">
                <a:solidFill>
                  <a:schemeClr val="tx1"/>
                </a:solidFill>
                <a:latin typeface="Roboto Light"/>
                <a:ea typeface="Roboto Light"/>
                <a:cs typeface="Calibri"/>
              </a:rPr>
              <a:t>NO</a:t>
            </a:r>
            <a:r>
              <a:rPr lang="en-US">
                <a:solidFill>
                  <a:schemeClr val="tx1"/>
                </a:solidFill>
                <a:latin typeface="Roboto Light"/>
                <a:ea typeface="Roboto Light"/>
                <a:cs typeface="Calibri"/>
              </a:rPr>
              <a:t> when asked if the project will be receiving the loan</a:t>
            </a:r>
            <a:r>
              <a:rPr lang="en-US" baseline="30000">
                <a:solidFill>
                  <a:schemeClr val="tx1"/>
                </a:solidFill>
                <a:latin typeface="Roboto Light"/>
                <a:ea typeface="Roboto Light"/>
                <a:cs typeface="Calibri"/>
              </a:rPr>
              <a:t>1</a:t>
            </a:r>
            <a:r>
              <a:rPr lang="en-US">
                <a:solidFill>
                  <a:schemeClr val="tx1"/>
                </a:solidFill>
                <a:latin typeface="Roboto Light"/>
                <a:ea typeface="Roboto Light"/>
                <a:cs typeface="Calibri"/>
              </a:rPr>
              <a:t>. </a:t>
            </a:r>
            <a:endParaRPr lang="en-US">
              <a:solidFill>
                <a:schemeClr val="tx1"/>
              </a:solidFill>
              <a:cs typeface="Calibri"/>
            </a:endParaRPr>
          </a:p>
          <a:p>
            <a:pPr marL="514350" lvl="1" indent="-285750"/>
            <a:endParaRPr lang="en-US">
              <a:solidFill>
                <a:schemeClr val="tx1"/>
              </a:solidFill>
              <a:cs typeface="Calibri"/>
            </a:endParaRPr>
          </a:p>
          <a:p>
            <a:pPr lvl="1" indent="0">
              <a:buNone/>
            </a:pPr>
            <a:r>
              <a:rPr lang="en-US" sz="1600" b="1">
                <a:solidFill>
                  <a:schemeClr val="tx2"/>
                </a:solidFill>
                <a:latin typeface="Roboto Light"/>
                <a:ea typeface="Roboto Light"/>
                <a:cs typeface="Calibri"/>
              </a:rPr>
              <a:t>Slipstream/EFS Process Changes:</a:t>
            </a:r>
          </a:p>
          <a:p>
            <a:pPr marL="514350" lvl="1" indent="-285750"/>
            <a:r>
              <a:rPr lang="en-US" sz="1600">
                <a:solidFill>
                  <a:schemeClr val="tx1"/>
                </a:solidFill>
                <a:latin typeface="Roboto Light"/>
                <a:ea typeface="Roboto Light"/>
                <a:cs typeface="Calibri"/>
              </a:rPr>
              <a:t>New </a:t>
            </a:r>
            <a:r>
              <a:rPr lang="en-US" sz="1600" b="1">
                <a:solidFill>
                  <a:schemeClr val="tx1"/>
                </a:solidFill>
                <a:latin typeface="Roboto Light"/>
                <a:ea typeface="Roboto Light"/>
                <a:cs typeface="Calibri"/>
              </a:rPr>
              <a:t>Paper</a:t>
            </a:r>
            <a:r>
              <a:rPr lang="en-US" sz="1600">
                <a:solidFill>
                  <a:schemeClr val="tx1"/>
                </a:solidFill>
                <a:latin typeface="Roboto Light"/>
                <a:ea typeface="Roboto Light"/>
                <a:cs typeface="Calibri"/>
              </a:rPr>
              <a:t> applications are available.</a:t>
            </a:r>
          </a:p>
          <a:p>
            <a:pPr marL="514350" lvl="1" indent="-285750"/>
            <a:r>
              <a:rPr lang="en-US" sz="1600">
                <a:solidFill>
                  <a:schemeClr val="tx1"/>
                </a:solidFill>
                <a:latin typeface="Roboto Light"/>
                <a:ea typeface="Roboto Light"/>
                <a:cs typeface="Calibri"/>
              </a:rPr>
              <a:t>For Energy Efficiency projects seeking loans, Contractors must submit the following directly to Slipstream/EFS:</a:t>
            </a:r>
          </a:p>
          <a:p>
            <a:pPr marL="744220" lvl="2" indent="-285750"/>
            <a:r>
              <a:rPr lang="en-US" sz="1600">
                <a:solidFill>
                  <a:schemeClr val="tx1"/>
                </a:solidFill>
                <a:latin typeface="Roboto Light"/>
                <a:ea typeface="Roboto Light"/>
                <a:cs typeface="Calibri"/>
              </a:rPr>
              <a:t>A copy of the contract for the project, signed by both the contractor and customer.</a:t>
            </a:r>
          </a:p>
          <a:p>
            <a:pPr marL="744220" lvl="2" indent="-285750"/>
            <a:r>
              <a:rPr lang="en-US" sz="1600">
                <a:solidFill>
                  <a:schemeClr val="tx1"/>
                </a:solidFill>
                <a:latin typeface="Roboto Light"/>
                <a:ea typeface="Roboto Light"/>
                <a:cs typeface="Calibri"/>
              </a:rPr>
              <a:t>A completed AHP Proforma Financial Workbook determining the cost effectiveness.</a:t>
            </a:r>
          </a:p>
          <a:p>
            <a:pPr marL="739775" lvl="2" indent="-282575"/>
            <a:r>
              <a:rPr lang="en-US" sz="1600">
                <a:latin typeface="Roboto Light"/>
                <a:ea typeface="Roboto Light"/>
                <a:cs typeface="Calibri"/>
              </a:rPr>
              <a:t>AHP Proforma and certificate of completion available on the contractor resource page on NYSERDA's </a:t>
            </a:r>
            <a:r>
              <a:rPr lang="en-US" sz="1600">
                <a:latin typeface="Roboto Light"/>
                <a:ea typeface="Roboto Light"/>
                <a:cs typeface="Calibri"/>
                <a:hlinkClick r:id="rId3"/>
              </a:rPr>
              <a:t>website</a:t>
            </a:r>
            <a:r>
              <a:rPr lang="en-US" sz="1600">
                <a:latin typeface="Roboto Light"/>
                <a:ea typeface="Roboto Light"/>
                <a:cs typeface="Calibri"/>
              </a:rPr>
              <a:t>.   </a:t>
            </a:r>
          </a:p>
          <a:p>
            <a:pPr marL="739775" lvl="2" indent="-282575"/>
            <a:r>
              <a:rPr lang="en-US" sz="1600">
                <a:solidFill>
                  <a:schemeClr val="tx1"/>
                </a:solidFill>
                <a:latin typeface="Roboto Light"/>
                <a:ea typeface="Roboto Light"/>
                <a:cs typeface="Calibri"/>
              </a:rPr>
              <a:t>For Loan Payout, following project completion, contractors must submit a separate certificate of completion, signed by both the contractor and customer, directly to Slipstream/EFS.</a:t>
            </a:r>
          </a:p>
          <a:p>
            <a:pPr marL="744220" lvl="2" indent="-285750"/>
            <a:r>
              <a:rPr lang="en-US" sz="1600">
                <a:solidFill>
                  <a:schemeClr val="tx1"/>
                </a:solidFill>
                <a:latin typeface="Roboto Light"/>
                <a:ea typeface="Roboto Light"/>
                <a:cs typeface="Calibri"/>
              </a:rPr>
              <a:t>Loan payouts to contractors continue to be processed by Slipstream/EFS with no anticipated impacts.</a:t>
            </a:r>
          </a:p>
          <a:p>
            <a:pPr marL="514350" lvl="1" indent="-285750"/>
            <a:r>
              <a:rPr lang="en-US" sz="1600">
                <a:solidFill>
                  <a:schemeClr val="tx1"/>
                </a:solidFill>
                <a:latin typeface="Roboto Light"/>
                <a:ea typeface="Roboto Light"/>
                <a:cs typeface="Calibri"/>
              </a:rPr>
              <a:t>For a limited time, Program will continue to allow application submissions through </a:t>
            </a:r>
            <a:r>
              <a:rPr lang="en-US" sz="1600">
                <a:solidFill>
                  <a:srgbClr val="0563C1"/>
                </a:solidFill>
                <a:latin typeface="Roboto Light"/>
                <a:ea typeface="Roboto Light"/>
                <a:cs typeface="Calibri"/>
                <a:hlinkClick r:id="rId4">
                  <a:extLst>
                    <a:ext uri="{A12FA001-AC4F-418D-AE19-62706E023703}">
                      <ahyp:hlinkClr xmlns:ahyp="http://schemas.microsoft.com/office/drawing/2018/hyperlinkcolor" val="tx"/>
                    </a:ext>
                  </a:extLst>
                </a:hlinkClick>
              </a:rPr>
              <a:t>EPS@EnergyFinanceSolutions.com</a:t>
            </a:r>
            <a:endParaRPr lang="en-US" sz="1600">
              <a:solidFill>
                <a:srgbClr val="0563C1"/>
              </a:solidFill>
              <a:latin typeface="Roboto Light"/>
              <a:ea typeface="Roboto Light"/>
              <a:cs typeface="Calibri"/>
            </a:endParaRPr>
          </a:p>
          <a:p>
            <a:pPr marL="744220" lvl="2" indent="-285750"/>
            <a:r>
              <a:rPr lang="en-US" sz="1600">
                <a:solidFill>
                  <a:schemeClr val="tx1"/>
                </a:solidFill>
                <a:latin typeface="Roboto Light"/>
                <a:ea typeface="Roboto Light"/>
                <a:cs typeface="Calibri"/>
              </a:rPr>
              <a:t>Slipstream/EFS is transitioning to a new online system. Once available, email applications will no longer be accepted.</a:t>
            </a:r>
          </a:p>
        </p:txBody>
      </p:sp>
    </p:spTree>
    <p:extLst>
      <p:ext uri="{BB962C8B-B14F-4D97-AF65-F5344CB8AC3E}">
        <p14:creationId xmlns:p14="http://schemas.microsoft.com/office/powerpoint/2010/main" val="364454185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0627BDF-E508-7642-8E6E-A265DF7F1941}"/>
              </a:ext>
            </a:extLst>
          </p:cNvPr>
          <p:cNvSpPr>
            <a:spLocks noGrp="1"/>
          </p:cNvSpPr>
          <p:nvPr>
            <p:ph type="body" sz="quarter" idx="10"/>
          </p:nvPr>
        </p:nvSpPr>
        <p:spPr/>
        <p:txBody>
          <a:bodyPr/>
          <a:lstStyle/>
          <a:p>
            <a:r>
              <a:rPr lang="en-US"/>
              <a:t>Other Program Updates</a:t>
            </a:r>
          </a:p>
        </p:txBody>
      </p:sp>
      <p:sp>
        <p:nvSpPr>
          <p:cNvPr id="4" name="Text Placeholder 3">
            <a:extLst>
              <a:ext uri="{FF2B5EF4-FFF2-40B4-BE49-F238E27FC236}">
                <a16:creationId xmlns:a16="http://schemas.microsoft.com/office/drawing/2014/main" id="{0A0490DC-40DD-4B40-A20D-9A3451E67E29}"/>
              </a:ext>
            </a:extLst>
          </p:cNvPr>
          <p:cNvSpPr>
            <a:spLocks noGrp="1"/>
          </p:cNvSpPr>
          <p:nvPr>
            <p:ph type="body" sz="quarter" idx="11"/>
          </p:nvPr>
        </p:nvSpPr>
        <p:spPr>
          <a:xfrm>
            <a:off x="545910" y="982639"/>
            <a:ext cx="11082528" cy="5199797"/>
          </a:xfrm>
        </p:spPr>
        <p:txBody>
          <a:bodyPr vert="horz" lIns="0" tIns="0" rIns="0" bIns="0" rtlCol="0" anchor="t">
            <a:normAutofit/>
          </a:bodyPr>
          <a:lstStyle/>
          <a:p>
            <a:r>
              <a:rPr lang="en-US" b="1">
                <a:solidFill>
                  <a:schemeClr val="tx2"/>
                </a:solidFill>
                <a:latin typeface="Roboto Light"/>
                <a:ea typeface="Roboto Light"/>
                <a:cs typeface="Calibri"/>
              </a:rPr>
              <a:t>Finance &amp; Loan Process Continued:</a:t>
            </a:r>
          </a:p>
          <a:p>
            <a:pPr marL="514350" lvl="1" indent="-285750"/>
            <a:endParaRPr lang="en-US">
              <a:solidFill>
                <a:schemeClr val="tx1"/>
              </a:solidFill>
              <a:cs typeface="Calibri"/>
            </a:endParaRPr>
          </a:p>
          <a:p>
            <a:pPr lvl="1" indent="0">
              <a:buNone/>
            </a:pPr>
            <a:r>
              <a:rPr lang="en-US" sz="1600" b="1">
                <a:solidFill>
                  <a:schemeClr val="tx2"/>
                </a:solidFill>
                <a:latin typeface="Roboto Light"/>
                <a:ea typeface="Roboto Light"/>
                <a:cs typeface="Calibri"/>
              </a:rPr>
              <a:t>Subsidy: Process Changes:</a:t>
            </a:r>
          </a:p>
          <a:p>
            <a:pPr marL="514350" lvl="1" indent="-285750"/>
            <a:r>
              <a:rPr lang="en-US" sz="1600">
                <a:solidFill>
                  <a:schemeClr val="tx1"/>
                </a:solidFill>
                <a:latin typeface="Roboto Light"/>
                <a:ea typeface="Roboto Light"/>
                <a:cs typeface="Calibri"/>
              </a:rPr>
              <a:t>The eligibility determination for subsidy is transitioning from Slipstream/EFS to CLEAResult.</a:t>
            </a:r>
          </a:p>
          <a:p>
            <a:pPr marL="514350" lvl="1" indent="-285750"/>
            <a:r>
              <a:rPr lang="en-US" sz="1600">
                <a:solidFill>
                  <a:schemeClr val="tx1"/>
                </a:solidFill>
                <a:latin typeface="Roboto Light"/>
                <a:ea typeface="Roboto Light"/>
                <a:cs typeface="Calibri"/>
              </a:rPr>
              <a:t>The Slipstream/EFS Paper subsidy application will be discontinued on July 8, 2021.</a:t>
            </a:r>
          </a:p>
          <a:p>
            <a:pPr marL="514350" lvl="1" indent="-285750"/>
            <a:r>
              <a:rPr lang="en-US" sz="1600">
                <a:solidFill>
                  <a:schemeClr val="tx1"/>
                </a:solidFill>
                <a:latin typeface="Roboto Light"/>
                <a:ea typeface="Roboto Light"/>
                <a:cs typeface="Calibri"/>
              </a:rPr>
              <a:t>Beginning July 16, 2021, all low-to-moderate income applicants must use the Combined Residential Application.</a:t>
            </a:r>
          </a:p>
          <a:p>
            <a:pPr marL="744220" lvl="2" indent="-285750"/>
            <a:r>
              <a:rPr lang="en-US" sz="1600">
                <a:solidFill>
                  <a:schemeClr val="tx1"/>
                </a:solidFill>
                <a:latin typeface="Roboto Light"/>
                <a:ea typeface="Roboto Light"/>
                <a:cs typeface="Calibri"/>
              </a:rPr>
              <a:t>CLEAResult will now make all income eligibility determinations for Assisted Home Performance and </a:t>
            </a:r>
            <a:r>
              <a:rPr lang="en-US" sz="1600" err="1">
                <a:solidFill>
                  <a:schemeClr val="tx1"/>
                </a:solidFill>
                <a:latin typeface="Roboto Light"/>
                <a:ea typeface="Roboto Light"/>
                <a:cs typeface="Calibri"/>
              </a:rPr>
              <a:t>EmPower</a:t>
            </a:r>
            <a:r>
              <a:rPr lang="en-US" sz="1600">
                <a:solidFill>
                  <a:schemeClr val="tx1"/>
                </a:solidFill>
                <a:latin typeface="Roboto Light"/>
                <a:ea typeface="Roboto Light"/>
                <a:cs typeface="Calibri"/>
              </a:rPr>
              <a:t> New York</a:t>
            </a:r>
          </a:p>
          <a:p>
            <a:pPr marL="744220" lvl="2" indent="-285750"/>
            <a:r>
              <a:rPr lang="en-US" sz="1600">
                <a:latin typeface="Roboto Light"/>
                <a:ea typeface="Roboto Light"/>
                <a:cs typeface="Calibri"/>
              </a:rPr>
              <a:t>Stages historically completed by Slipstream/EFS will now be completed by CLEAResult.</a:t>
            </a:r>
            <a:endParaRPr lang="en-US" sz="1600">
              <a:solidFill>
                <a:schemeClr val="tx1"/>
              </a:solidFill>
              <a:latin typeface="Roboto Light"/>
              <a:ea typeface="Roboto Light"/>
              <a:cs typeface="Calibri"/>
            </a:endParaRPr>
          </a:p>
          <a:p>
            <a:pPr marL="514350" lvl="1" indent="-285750"/>
            <a:r>
              <a:rPr lang="en-US" sz="1600">
                <a:solidFill>
                  <a:schemeClr val="tx1"/>
                </a:solidFill>
                <a:latin typeface="Roboto Light"/>
                <a:ea typeface="Roboto Light"/>
                <a:cs typeface="Calibri"/>
              </a:rPr>
              <a:t>Following project completion, subsidy payments will transition from Slipstream/EFS to CLEAResult.</a:t>
            </a:r>
          </a:p>
          <a:p>
            <a:pPr marL="744220" lvl="2" indent="-285750"/>
            <a:r>
              <a:rPr lang="en-US" sz="1600">
                <a:solidFill>
                  <a:schemeClr val="tx1"/>
                </a:solidFill>
                <a:latin typeface="Roboto Light"/>
                <a:ea typeface="Roboto Light"/>
                <a:cs typeface="Calibri"/>
              </a:rPr>
              <a:t>For projects with both a loan and subsidy, these payments are made separately, with Slipstream/EFS processing Loan payments and CLEAResult processing Subsidy payments.</a:t>
            </a:r>
          </a:p>
          <a:p>
            <a:pPr marL="744220" lvl="2" indent="-285750"/>
            <a:r>
              <a:rPr lang="en-US" sz="1600">
                <a:solidFill>
                  <a:schemeClr val="tx1"/>
                </a:solidFill>
                <a:latin typeface="Roboto Light"/>
                <a:ea typeface="Roboto Light"/>
                <a:cs typeface="Calibri"/>
              </a:rPr>
              <a:t>Program is anticipating subsidy payments to contractors once per week, initially.</a:t>
            </a:r>
          </a:p>
        </p:txBody>
      </p:sp>
    </p:spTree>
    <p:extLst>
      <p:ext uri="{BB962C8B-B14F-4D97-AF65-F5344CB8AC3E}">
        <p14:creationId xmlns:p14="http://schemas.microsoft.com/office/powerpoint/2010/main" val="126640568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0627BDF-E508-7642-8E6E-A265DF7F1941}"/>
              </a:ext>
            </a:extLst>
          </p:cNvPr>
          <p:cNvSpPr>
            <a:spLocks noGrp="1"/>
          </p:cNvSpPr>
          <p:nvPr>
            <p:ph type="body" sz="quarter" idx="10"/>
          </p:nvPr>
        </p:nvSpPr>
        <p:spPr/>
        <p:txBody>
          <a:bodyPr/>
          <a:lstStyle/>
          <a:p>
            <a:r>
              <a:rPr lang="en-US"/>
              <a:t>Other Program Updates</a:t>
            </a:r>
          </a:p>
        </p:txBody>
      </p:sp>
      <p:sp>
        <p:nvSpPr>
          <p:cNvPr id="4" name="Text Placeholder 3">
            <a:extLst>
              <a:ext uri="{FF2B5EF4-FFF2-40B4-BE49-F238E27FC236}">
                <a16:creationId xmlns:a16="http://schemas.microsoft.com/office/drawing/2014/main" id="{0A0490DC-40DD-4B40-A20D-9A3451E67E29}"/>
              </a:ext>
            </a:extLst>
          </p:cNvPr>
          <p:cNvSpPr>
            <a:spLocks noGrp="1"/>
          </p:cNvSpPr>
          <p:nvPr>
            <p:ph type="body" sz="quarter" idx="11"/>
          </p:nvPr>
        </p:nvSpPr>
        <p:spPr>
          <a:xfrm>
            <a:off x="545910" y="982639"/>
            <a:ext cx="11082528" cy="5199797"/>
          </a:xfrm>
        </p:spPr>
        <p:txBody>
          <a:bodyPr vert="horz" lIns="0" tIns="0" rIns="0" bIns="0" rtlCol="0" anchor="t">
            <a:normAutofit/>
          </a:bodyPr>
          <a:lstStyle/>
          <a:p>
            <a:r>
              <a:rPr lang="en-US" b="1">
                <a:solidFill>
                  <a:schemeClr val="tx2"/>
                </a:solidFill>
                <a:latin typeface="Roboto Light"/>
                <a:ea typeface="Roboto Light"/>
                <a:cs typeface="Calibri"/>
              </a:rPr>
              <a:t>Audit Reservation Number Discontinued:</a:t>
            </a:r>
          </a:p>
          <a:p>
            <a:pPr marL="514350" lvl="1" indent="-285750"/>
            <a:endParaRPr lang="en-US">
              <a:solidFill>
                <a:schemeClr val="tx1"/>
              </a:solidFill>
              <a:cs typeface="Calibri"/>
            </a:endParaRPr>
          </a:p>
          <a:p>
            <a:r>
              <a:rPr lang="en-US" b="1">
                <a:latin typeface="Roboto Light"/>
                <a:ea typeface="Roboto Light"/>
                <a:cs typeface="Calibri"/>
              </a:rPr>
              <a:t>Current Process:</a:t>
            </a:r>
          </a:p>
          <a:p>
            <a:r>
              <a:rPr lang="en-US">
                <a:latin typeface="Roboto Light"/>
                <a:ea typeface="Roboto Light"/>
                <a:cs typeface="Calibri"/>
              </a:rPr>
              <a:t>Currently, a different reservation number is generated by the system for each Express Audit project. This number is given to the contractor by the customer.</a:t>
            </a:r>
          </a:p>
          <a:p>
            <a:r>
              <a:rPr lang="en-US">
                <a:latin typeface="Roboto Light"/>
                <a:ea typeface="Roboto Light"/>
                <a:cs typeface="Calibri"/>
              </a:rPr>
              <a:t>The current process requires the contractor to log into </a:t>
            </a:r>
            <a:r>
              <a:rPr lang="en-US" err="1">
                <a:latin typeface="Roboto Light"/>
                <a:ea typeface="Roboto Light"/>
                <a:cs typeface="Calibri"/>
              </a:rPr>
              <a:t>Uplight</a:t>
            </a:r>
            <a:r>
              <a:rPr lang="en-US">
                <a:latin typeface="Roboto Light"/>
                <a:ea typeface="Roboto Light"/>
                <a:cs typeface="Calibri"/>
              </a:rPr>
              <a:t> and utilize the reservation number to locate and claim the customers Express Audit.</a:t>
            </a:r>
          </a:p>
          <a:p>
            <a:endParaRPr lang="en-US">
              <a:latin typeface="Roboto Light"/>
              <a:ea typeface="Roboto Light"/>
              <a:cs typeface="Calibri"/>
            </a:endParaRPr>
          </a:p>
          <a:p>
            <a:r>
              <a:rPr lang="en-US" b="1">
                <a:latin typeface="Roboto Light"/>
                <a:ea typeface="Roboto Light"/>
                <a:cs typeface="Calibri"/>
              </a:rPr>
              <a:t>Future Process:</a:t>
            </a:r>
          </a:p>
          <a:p>
            <a:r>
              <a:rPr lang="en-US">
                <a:latin typeface="Roboto Light"/>
                <a:ea typeface="Roboto Light"/>
                <a:cs typeface="Calibri"/>
              </a:rPr>
              <a:t>Going forward the use of reservation numbers for the purpose of locating and claiming an Express Audit will be discontinued.</a:t>
            </a:r>
          </a:p>
          <a:p>
            <a:pPr marL="514350" lvl="1"/>
            <a:r>
              <a:rPr lang="en-US">
                <a:latin typeface="Roboto Light"/>
                <a:ea typeface="Roboto Light"/>
                <a:cs typeface="Calibri"/>
              </a:rPr>
              <a:t>Reservation numbers will no longer be issued for Express Audit projects.</a:t>
            </a:r>
          </a:p>
          <a:p>
            <a:pPr marL="514350" lvl="1"/>
            <a:r>
              <a:rPr lang="en-US">
                <a:latin typeface="Roboto Light"/>
                <a:ea typeface="Roboto Light"/>
                <a:cs typeface="Calibri"/>
              </a:rPr>
              <a:t>While the Express Audit flow will still be active in the Portal, the project will be manually assigned by Program Implementation to the contractor selected by the customer.</a:t>
            </a:r>
          </a:p>
          <a:p>
            <a:pPr marL="514350" lvl="1"/>
            <a:r>
              <a:rPr lang="en-US">
                <a:latin typeface="Roboto Light"/>
                <a:ea typeface="Roboto Light"/>
                <a:cs typeface="Calibri"/>
              </a:rPr>
              <a:t>The contractor will then see the project in their Dashboard in the </a:t>
            </a:r>
            <a:r>
              <a:rPr lang="en-US" b="1">
                <a:latin typeface="Roboto Light"/>
                <a:ea typeface="Roboto Light"/>
                <a:cs typeface="Calibri"/>
              </a:rPr>
              <a:t>Audit Claim</a:t>
            </a:r>
            <a:r>
              <a:rPr lang="en-US">
                <a:latin typeface="Roboto Light"/>
                <a:ea typeface="Roboto Light"/>
                <a:cs typeface="Calibri"/>
              </a:rPr>
              <a:t> stage of the project where the necessary documentation can be uploaded.</a:t>
            </a:r>
          </a:p>
        </p:txBody>
      </p:sp>
    </p:spTree>
    <p:extLst>
      <p:ext uri="{BB962C8B-B14F-4D97-AF65-F5344CB8AC3E}">
        <p14:creationId xmlns:p14="http://schemas.microsoft.com/office/powerpoint/2010/main" val="13410408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4748A8C8-6C94-CC4C-B3A1-AA24D5B75492}"/>
              </a:ext>
            </a:extLst>
          </p:cNvPr>
          <p:cNvSpPr>
            <a:spLocks noGrp="1"/>
          </p:cNvSpPr>
          <p:nvPr>
            <p:ph type="body" sz="quarter" idx="10"/>
          </p:nvPr>
        </p:nvSpPr>
        <p:spPr/>
        <p:txBody>
          <a:bodyPr/>
          <a:lstStyle/>
          <a:p>
            <a:r>
              <a:rPr lang="en-US"/>
              <a:t>In this course, we will review relevant process changes to the EmPower New York (EmPower)/Assisted Home Performance with ENERGY STAR</a:t>
            </a:r>
            <a:r>
              <a:rPr lang="en-US" baseline="30000"/>
              <a:t>®</a:t>
            </a:r>
            <a:r>
              <a:rPr lang="en-US"/>
              <a:t> (AHP) programs, including changes to eligibility and program requirements.</a:t>
            </a:r>
          </a:p>
          <a:p>
            <a:r>
              <a:rPr lang="en-US"/>
              <a:t>Additionally, we will introduce the new Combined Residential Application, highlighting specific application elements that relate to Program changes.</a:t>
            </a:r>
          </a:p>
        </p:txBody>
      </p:sp>
    </p:spTree>
    <p:extLst>
      <p:ext uri="{BB962C8B-B14F-4D97-AF65-F5344CB8AC3E}">
        <p14:creationId xmlns:p14="http://schemas.microsoft.com/office/powerpoint/2010/main" val="127959648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0627BDF-E508-7642-8E6E-A265DF7F1941}"/>
              </a:ext>
            </a:extLst>
          </p:cNvPr>
          <p:cNvSpPr>
            <a:spLocks noGrp="1"/>
          </p:cNvSpPr>
          <p:nvPr>
            <p:ph type="body" sz="quarter" idx="10"/>
          </p:nvPr>
        </p:nvSpPr>
        <p:spPr/>
        <p:txBody>
          <a:bodyPr/>
          <a:lstStyle/>
          <a:p>
            <a:r>
              <a:rPr lang="en-US"/>
              <a:t>Other Program Updates</a:t>
            </a:r>
          </a:p>
        </p:txBody>
      </p:sp>
      <p:sp>
        <p:nvSpPr>
          <p:cNvPr id="4" name="Text Placeholder 3">
            <a:extLst>
              <a:ext uri="{FF2B5EF4-FFF2-40B4-BE49-F238E27FC236}">
                <a16:creationId xmlns:a16="http://schemas.microsoft.com/office/drawing/2014/main" id="{0A0490DC-40DD-4B40-A20D-9A3451E67E29}"/>
              </a:ext>
            </a:extLst>
          </p:cNvPr>
          <p:cNvSpPr>
            <a:spLocks noGrp="1"/>
          </p:cNvSpPr>
          <p:nvPr>
            <p:ph type="body" sz="quarter" idx="11"/>
          </p:nvPr>
        </p:nvSpPr>
        <p:spPr>
          <a:xfrm>
            <a:off x="545910" y="982639"/>
            <a:ext cx="6264323" cy="5199797"/>
          </a:xfrm>
        </p:spPr>
        <p:txBody>
          <a:bodyPr vert="horz" lIns="0" tIns="0" rIns="0" bIns="0" rtlCol="0" anchor="t">
            <a:normAutofit/>
          </a:bodyPr>
          <a:lstStyle/>
          <a:p>
            <a:r>
              <a:rPr lang="en-US" b="1">
                <a:solidFill>
                  <a:schemeClr val="tx2"/>
                </a:solidFill>
                <a:latin typeface="Roboto Light"/>
                <a:ea typeface="Roboto Light"/>
                <a:cs typeface="Calibri"/>
              </a:rPr>
              <a:t>New Routing for Case System (NYSERDA/CLEAResult Only) :</a:t>
            </a:r>
          </a:p>
          <a:p>
            <a:pPr marL="514350" lvl="1" indent="-285750"/>
            <a:endParaRPr lang="en-US">
              <a:solidFill>
                <a:schemeClr val="tx1"/>
              </a:solidFill>
              <a:cs typeface="Calibri"/>
            </a:endParaRPr>
          </a:p>
          <a:p>
            <a:pPr marL="285750" indent="-285750"/>
            <a:r>
              <a:rPr lang="en-US">
                <a:solidFill>
                  <a:schemeClr val="tx1"/>
                </a:solidFill>
                <a:latin typeface="Roboto Light"/>
                <a:ea typeface="Roboto Light"/>
                <a:cs typeface="Calibri"/>
              </a:rPr>
              <a:t>Cases with a:</a:t>
            </a:r>
          </a:p>
          <a:p>
            <a:pPr marL="285750" indent="-285750">
              <a:buFont typeface="Arial" panose="020B0604020202020204" pitchFamily="34" charset="0"/>
              <a:buChar char="•"/>
            </a:pPr>
            <a:r>
              <a:rPr lang="en-US" b="1">
                <a:solidFill>
                  <a:schemeClr val="tx2"/>
                </a:solidFill>
                <a:latin typeface="Roboto Light"/>
                <a:ea typeface="Roboto Light"/>
                <a:cs typeface="Calibri"/>
              </a:rPr>
              <a:t>Residential-Project Specific Question</a:t>
            </a:r>
            <a:r>
              <a:rPr lang="en-US">
                <a:solidFill>
                  <a:schemeClr val="tx1"/>
                </a:solidFill>
                <a:latin typeface="Roboto Light"/>
                <a:ea typeface="Roboto Light"/>
                <a:cs typeface="Calibri"/>
              </a:rPr>
              <a:t> Case Record Type,</a:t>
            </a:r>
          </a:p>
          <a:p>
            <a:pPr marL="285750" indent="-285750">
              <a:buFont typeface="Arial" panose="020B0604020202020204" pitchFamily="34" charset="0"/>
              <a:buChar char="•"/>
            </a:pPr>
            <a:r>
              <a:rPr lang="en-US" b="1">
                <a:solidFill>
                  <a:schemeClr val="tx2"/>
                </a:solidFill>
                <a:latin typeface="Roboto Light"/>
                <a:ea typeface="Roboto Light"/>
                <a:cs typeface="Calibri"/>
              </a:rPr>
              <a:t>Incentives Financing</a:t>
            </a:r>
            <a:r>
              <a:rPr lang="en-US">
                <a:solidFill>
                  <a:schemeClr val="tx2"/>
                </a:solidFill>
                <a:latin typeface="Roboto Light"/>
                <a:ea typeface="Roboto Light"/>
                <a:cs typeface="Calibri"/>
              </a:rPr>
              <a:t> </a:t>
            </a:r>
            <a:r>
              <a:rPr lang="en-US">
                <a:solidFill>
                  <a:schemeClr val="tx1"/>
                </a:solidFill>
                <a:latin typeface="Roboto Light"/>
                <a:ea typeface="Roboto Light"/>
                <a:cs typeface="Calibri"/>
              </a:rPr>
              <a:t>Request Type, and</a:t>
            </a:r>
          </a:p>
          <a:p>
            <a:pPr marL="285750" indent="-285750">
              <a:buFont typeface="Arial" panose="020B0604020202020204" pitchFamily="34" charset="0"/>
              <a:buChar char="•"/>
            </a:pPr>
            <a:r>
              <a:rPr lang="en-US" b="1">
                <a:solidFill>
                  <a:schemeClr val="tx2"/>
                </a:solidFill>
                <a:latin typeface="Roboto Light"/>
                <a:ea typeface="Roboto Light"/>
                <a:cs typeface="Calibri"/>
              </a:rPr>
              <a:t>Assisted Subsidy </a:t>
            </a:r>
            <a:r>
              <a:rPr lang="en-US">
                <a:solidFill>
                  <a:schemeClr val="tx1"/>
                </a:solidFill>
                <a:latin typeface="Roboto Light"/>
                <a:ea typeface="Roboto Light"/>
                <a:cs typeface="Calibri"/>
              </a:rPr>
              <a:t>Sub-Request Type,</a:t>
            </a:r>
          </a:p>
          <a:p>
            <a:r>
              <a:rPr lang="en-US">
                <a:solidFill>
                  <a:schemeClr val="tx1"/>
                </a:solidFill>
                <a:latin typeface="Roboto Light"/>
                <a:ea typeface="Roboto Light"/>
                <a:cs typeface="Calibri"/>
              </a:rPr>
              <a:t>are now handled by CLEAResult Shared Services.</a:t>
            </a:r>
          </a:p>
          <a:p>
            <a:endParaRPr lang="en-US">
              <a:solidFill>
                <a:schemeClr val="tx1"/>
              </a:solidFill>
              <a:cs typeface="Calibri"/>
            </a:endParaRPr>
          </a:p>
          <a:p>
            <a:r>
              <a:rPr lang="en-US">
                <a:solidFill>
                  <a:schemeClr val="tx1"/>
                </a:solidFill>
                <a:latin typeface="Roboto Light"/>
                <a:ea typeface="Roboto Light"/>
                <a:cs typeface="Calibri"/>
              </a:rPr>
              <a:t>When submitting these cases, deselect </a:t>
            </a:r>
            <a:r>
              <a:rPr lang="en-US" b="1">
                <a:solidFill>
                  <a:schemeClr val="tx2"/>
                </a:solidFill>
                <a:latin typeface="Roboto Light"/>
                <a:ea typeface="Roboto Light"/>
                <a:cs typeface="Calibri"/>
              </a:rPr>
              <a:t>Assign using active assignment rules</a:t>
            </a:r>
            <a:r>
              <a:rPr lang="en-US">
                <a:solidFill>
                  <a:schemeClr val="tx2"/>
                </a:solidFill>
                <a:latin typeface="Roboto Light"/>
                <a:ea typeface="Roboto Light"/>
                <a:cs typeface="Calibri"/>
              </a:rPr>
              <a:t> </a:t>
            </a:r>
            <a:r>
              <a:rPr lang="en-US">
                <a:solidFill>
                  <a:schemeClr val="tx1"/>
                </a:solidFill>
                <a:latin typeface="Roboto Light"/>
                <a:ea typeface="Roboto Light"/>
                <a:cs typeface="Calibri"/>
              </a:rPr>
              <a:t>at the bottom of the case.</a:t>
            </a:r>
          </a:p>
          <a:p>
            <a:pPr marL="285750" indent="-285750">
              <a:buFont typeface="Arial" panose="020B0604020202020204" pitchFamily="34" charset="0"/>
              <a:buChar char="•"/>
            </a:pPr>
            <a:r>
              <a:rPr lang="en-US">
                <a:solidFill>
                  <a:schemeClr val="tx1"/>
                </a:solidFill>
                <a:latin typeface="Roboto Light"/>
                <a:ea typeface="Roboto Light"/>
                <a:cs typeface="Calibri"/>
              </a:rPr>
              <a:t>This prevents the case from auto-routing to Slipstream/EFS within the Salesforce Case System.</a:t>
            </a:r>
          </a:p>
          <a:p>
            <a:pPr marL="285750" indent="-285750">
              <a:buFont typeface="Arial" panose="020B0604020202020204" pitchFamily="34" charset="0"/>
              <a:buChar char="•"/>
            </a:pPr>
            <a:endParaRPr lang="en-US">
              <a:solidFill>
                <a:schemeClr val="tx1"/>
              </a:solidFill>
              <a:cs typeface="Calibri"/>
            </a:endParaRPr>
          </a:p>
          <a:p>
            <a:r>
              <a:rPr lang="en-US">
                <a:solidFill>
                  <a:schemeClr val="tx1"/>
                </a:solidFill>
                <a:latin typeface="Roboto Light"/>
                <a:ea typeface="Roboto Light"/>
                <a:cs typeface="Calibri"/>
              </a:rPr>
              <a:t>Change the Case Owner manually to the </a:t>
            </a:r>
            <a:r>
              <a:rPr lang="en-US" b="1">
                <a:solidFill>
                  <a:schemeClr val="tx1"/>
                </a:solidFill>
                <a:latin typeface="Roboto Light"/>
                <a:ea typeface="Roboto Light"/>
                <a:cs typeface="Calibri"/>
              </a:rPr>
              <a:t>Residential – Shared Services</a:t>
            </a:r>
            <a:r>
              <a:rPr lang="en-US">
                <a:solidFill>
                  <a:schemeClr val="tx1"/>
                </a:solidFill>
                <a:latin typeface="Roboto Light"/>
                <a:ea typeface="Roboto Light"/>
                <a:cs typeface="Calibri"/>
              </a:rPr>
              <a:t> queue or individual Shared Services rep for processing by the Shared Services team. </a:t>
            </a:r>
            <a:endParaRPr lang="en-US">
              <a:solidFill>
                <a:schemeClr val="tx1"/>
              </a:solidFill>
              <a:cs typeface="Calibri"/>
            </a:endParaRPr>
          </a:p>
        </p:txBody>
      </p:sp>
      <p:pic>
        <p:nvPicPr>
          <p:cNvPr id="5" name="Picture 4">
            <a:extLst>
              <a:ext uri="{FF2B5EF4-FFF2-40B4-BE49-F238E27FC236}">
                <a16:creationId xmlns:a16="http://schemas.microsoft.com/office/drawing/2014/main" id="{374B5D20-3DF5-4F46-B1A4-550947216396}"/>
              </a:ext>
            </a:extLst>
          </p:cNvPr>
          <p:cNvPicPr>
            <a:picLocks noChangeAspect="1"/>
          </p:cNvPicPr>
          <p:nvPr/>
        </p:nvPicPr>
        <p:blipFill rotWithShape="1">
          <a:blip r:embed="rId3"/>
          <a:srcRect l="-53" t="985" r="9031" b="52433"/>
          <a:stretch/>
        </p:blipFill>
        <p:spPr>
          <a:xfrm>
            <a:off x="7239318" y="1638300"/>
            <a:ext cx="4389120" cy="1097280"/>
          </a:xfrm>
          <a:prstGeom prst="rect">
            <a:avLst/>
          </a:prstGeom>
          <a:ln w="12700">
            <a:solidFill>
              <a:srgbClr val="9F9F9F"/>
            </a:solidFill>
          </a:ln>
        </p:spPr>
      </p:pic>
      <p:pic>
        <p:nvPicPr>
          <p:cNvPr id="6" name="Picture 5">
            <a:extLst>
              <a:ext uri="{FF2B5EF4-FFF2-40B4-BE49-F238E27FC236}">
                <a16:creationId xmlns:a16="http://schemas.microsoft.com/office/drawing/2014/main" id="{D6AACFC8-157D-AF4D-8807-ECF5CE00B3A1}"/>
              </a:ext>
            </a:extLst>
          </p:cNvPr>
          <p:cNvPicPr>
            <a:picLocks noChangeAspect="1"/>
          </p:cNvPicPr>
          <p:nvPr/>
        </p:nvPicPr>
        <p:blipFill rotWithShape="1">
          <a:blip r:embed="rId4"/>
          <a:srcRect l="58" t="3070" r="6766" b="30380"/>
          <a:stretch/>
        </p:blipFill>
        <p:spPr>
          <a:xfrm>
            <a:off x="7239318" y="3582537"/>
            <a:ext cx="4386390" cy="1188720"/>
          </a:xfrm>
          <a:prstGeom prst="rect">
            <a:avLst/>
          </a:prstGeom>
          <a:ln w="12700">
            <a:solidFill>
              <a:srgbClr val="9F9F9F"/>
            </a:solidFill>
          </a:ln>
        </p:spPr>
      </p:pic>
      <p:grpSp>
        <p:nvGrpSpPr>
          <p:cNvPr id="10" name="Group 9">
            <a:extLst>
              <a:ext uri="{FF2B5EF4-FFF2-40B4-BE49-F238E27FC236}">
                <a16:creationId xmlns:a16="http://schemas.microsoft.com/office/drawing/2014/main" id="{328C3B14-105A-FC42-BD4A-5F8D8FC3764B}"/>
              </a:ext>
            </a:extLst>
          </p:cNvPr>
          <p:cNvGrpSpPr/>
          <p:nvPr/>
        </p:nvGrpSpPr>
        <p:grpSpPr>
          <a:xfrm>
            <a:off x="7239318" y="5085156"/>
            <a:ext cx="4389120" cy="1097280"/>
            <a:chOff x="7239318" y="5085156"/>
            <a:chExt cx="4389120" cy="1097280"/>
          </a:xfrm>
        </p:grpSpPr>
        <p:pic>
          <p:nvPicPr>
            <p:cNvPr id="7" name="Picture 6" descr="Graphical user interface, application&#10;&#10;Description automatically generated">
              <a:extLst>
                <a:ext uri="{FF2B5EF4-FFF2-40B4-BE49-F238E27FC236}">
                  <a16:creationId xmlns:a16="http://schemas.microsoft.com/office/drawing/2014/main" id="{AF8F3341-07A0-A540-ADE7-19BB94912719}"/>
                </a:ext>
              </a:extLst>
            </p:cNvPr>
            <p:cNvPicPr>
              <a:picLocks noChangeAspect="1"/>
            </p:cNvPicPr>
            <p:nvPr/>
          </p:nvPicPr>
          <p:blipFill rotWithShape="1">
            <a:blip r:embed="rId5"/>
            <a:srcRect l="831" t="25096" r="63170" b="32494"/>
            <a:stretch/>
          </p:blipFill>
          <p:spPr>
            <a:xfrm>
              <a:off x="7239318" y="5085156"/>
              <a:ext cx="4389120" cy="1097280"/>
            </a:xfrm>
            <a:prstGeom prst="rect">
              <a:avLst/>
            </a:prstGeom>
            <a:ln w="12700">
              <a:solidFill>
                <a:srgbClr val="9F9F9F"/>
              </a:solidFill>
            </a:ln>
          </p:spPr>
        </p:pic>
        <p:sp>
          <p:nvSpPr>
            <p:cNvPr id="8" name="Rounded Rectangle 7">
              <a:extLst>
                <a:ext uri="{FF2B5EF4-FFF2-40B4-BE49-F238E27FC236}">
                  <a16:creationId xmlns:a16="http://schemas.microsoft.com/office/drawing/2014/main" id="{EF16906A-3CDE-674A-A3A5-55B2CBF34064}"/>
                </a:ext>
              </a:extLst>
            </p:cNvPr>
            <p:cNvSpPr/>
            <p:nvPr/>
          </p:nvSpPr>
          <p:spPr>
            <a:xfrm>
              <a:off x="10571018" y="5703455"/>
              <a:ext cx="651164" cy="198581"/>
            </a:xfrm>
            <a:prstGeom prst="roundRect">
              <a:avLst/>
            </a:prstGeom>
            <a:solidFill>
              <a:srgbClr val="00B050">
                <a:alpha val="10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9F3D1B82-02EB-F343-9055-6FC504262F47}"/>
                </a:ext>
              </a:extLst>
            </p:cNvPr>
            <p:cNvSpPr txBox="1"/>
            <p:nvPr/>
          </p:nvSpPr>
          <p:spPr>
            <a:xfrm>
              <a:off x="9708702" y="5710412"/>
              <a:ext cx="847989" cy="184666"/>
            </a:xfrm>
            <a:prstGeom prst="rect">
              <a:avLst/>
            </a:prstGeom>
            <a:solidFill>
              <a:schemeClr val="bg1"/>
            </a:solidFill>
          </p:spPr>
          <p:txBody>
            <a:bodyPr wrap="none" lIns="0" tIns="0" rIns="0" bIns="0" rtlCol="0">
              <a:spAutoFit/>
            </a:bodyPr>
            <a:lstStyle/>
            <a:p>
              <a:r>
                <a:rPr lang="en-US" sz="1200" u="sng" err="1">
                  <a:solidFill>
                    <a:schemeClr val="bg2">
                      <a:lumMod val="10000"/>
                    </a:schemeClr>
                  </a:solidFill>
                </a:rPr>
                <a:t>OwnerName</a:t>
              </a:r>
              <a:endParaRPr lang="en-US" sz="1200" u="sng">
                <a:solidFill>
                  <a:schemeClr val="bg2">
                    <a:lumMod val="10000"/>
                  </a:schemeClr>
                </a:solidFill>
              </a:endParaRPr>
            </a:p>
          </p:txBody>
        </p:sp>
        <p:sp>
          <p:nvSpPr>
            <p:cNvPr id="11" name="TextBox 10">
              <a:extLst>
                <a:ext uri="{FF2B5EF4-FFF2-40B4-BE49-F238E27FC236}">
                  <a16:creationId xmlns:a16="http://schemas.microsoft.com/office/drawing/2014/main" id="{0F2BBAB4-360F-2647-9818-C8DBA165926F}"/>
                </a:ext>
              </a:extLst>
            </p:cNvPr>
            <p:cNvSpPr txBox="1"/>
            <p:nvPr/>
          </p:nvSpPr>
          <p:spPr>
            <a:xfrm>
              <a:off x="9482412" y="5969514"/>
              <a:ext cx="977770" cy="184666"/>
            </a:xfrm>
            <a:prstGeom prst="rect">
              <a:avLst/>
            </a:prstGeom>
            <a:solidFill>
              <a:schemeClr val="bg1"/>
            </a:solidFill>
          </p:spPr>
          <p:txBody>
            <a:bodyPr wrap="square" lIns="0" tIns="0" rIns="0" bIns="0" rtlCol="0">
              <a:spAutoFit/>
            </a:bodyPr>
            <a:lstStyle/>
            <a:p>
              <a:r>
                <a:rPr lang="en-US" sz="1200" u="sng" err="1">
                  <a:solidFill>
                    <a:schemeClr val="bg2">
                      <a:lumMod val="10000"/>
                    </a:schemeClr>
                  </a:solidFill>
                </a:rPr>
                <a:t>ContactName</a:t>
              </a:r>
              <a:endParaRPr lang="en-US" sz="1200" u="sng">
                <a:solidFill>
                  <a:schemeClr val="bg2">
                    <a:lumMod val="10000"/>
                  </a:schemeClr>
                </a:solidFill>
              </a:endParaRPr>
            </a:p>
          </p:txBody>
        </p:sp>
      </p:grpSp>
    </p:spTree>
    <p:extLst>
      <p:ext uri="{BB962C8B-B14F-4D97-AF65-F5344CB8AC3E}">
        <p14:creationId xmlns:p14="http://schemas.microsoft.com/office/powerpoint/2010/main" val="291763273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0627BDF-E508-7642-8E6E-A265DF7F1941}"/>
              </a:ext>
            </a:extLst>
          </p:cNvPr>
          <p:cNvSpPr>
            <a:spLocks noGrp="1"/>
          </p:cNvSpPr>
          <p:nvPr>
            <p:ph type="body" sz="quarter" idx="10"/>
          </p:nvPr>
        </p:nvSpPr>
        <p:spPr/>
        <p:txBody>
          <a:bodyPr/>
          <a:lstStyle/>
          <a:p>
            <a:r>
              <a:rPr lang="en-US"/>
              <a:t>Other Program Updates</a:t>
            </a:r>
          </a:p>
        </p:txBody>
      </p:sp>
      <p:sp>
        <p:nvSpPr>
          <p:cNvPr id="4" name="Text Placeholder 3">
            <a:extLst>
              <a:ext uri="{FF2B5EF4-FFF2-40B4-BE49-F238E27FC236}">
                <a16:creationId xmlns:a16="http://schemas.microsoft.com/office/drawing/2014/main" id="{0A0490DC-40DD-4B40-A20D-9A3451E67E29}"/>
              </a:ext>
            </a:extLst>
          </p:cNvPr>
          <p:cNvSpPr>
            <a:spLocks noGrp="1"/>
          </p:cNvSpPr>
          <p:nvPr>
            <p:ph type="body" sz="quarter" idx="11"/>
          </p:nvPr>
        </p:nvSpPr>
        <p:spPr>
          <a:xfrm>
            <a:off x="545910" y="982639"/>
            <a:ext cx="6264323" cy="5199797"/>
          </a:xfrm>
        </p:spPr>
        <p:txBody>
          <a:bodyPr/>
          <a:lstStyle/>
          <a:p>
            <a:r>
              <a:rPr lang="en-US" b="1">
                <a:solidFill>
                  <a:schemeClr val="tx2"/>
                </a:solidFill>
                <a:cs typeface="Calibri"/>
              </a:rPr>
              <a:t>Non-Standard projects:</a:t>
            </a:r>
          </a:p>
          <a:p>
            <a:pPr marL="514350" lvl="1" indent="-285750"/>
            <a:endParaRPr lang="en-US">
              <a:solidFill>
                <a:schemeClr val="tx1"/>
              </a:solidFill>
              <a:cs typeface="Calibri"/>
            </a:endParaRPr>
          </a:p>
          <a:p>
            <a:r>
              <a:rPr lang="en-US">
                <a:cs typeface="Calibri" panose="020F0502020204030204" pitchFamily="34" charset="0"/>
              </a:rPr>
              <a:t>All non-standard projects should be submitted as </a:t>
            </a:r>
            <a:r>
              <a:rPr lang="en-US" b="1">
                <a:solidFill>
                  <a:schemeClr val="tx2"/>
                </a:solidFill>
                <a:cs typeface="Calibri" panose="020F0502020204030204" pitchFamily="34" charset="0"/>
              </a:rPr>
              <a:t>Special Projects</a:t>
            </a:r>
            <a:r>
              <a:rPr lang="en-US">
                <a:cs typeface="Calibri" panose="020F0502020204030204" pitchFamily="34" charset="0"/>
              </a:rPr>
              <a:t>. Each request is reviewed by NYSERDA for eligibility with follow-up conducted by the Program Implementer, CLEAResult.</a:t>
            </a:r>
          </a:p>
          <a:p>
            <a:endParaRPr lang="en-US">
              <a:cs typeface="Calibri" panose="020F0502020204030204" pitchFamily="34" charset="0"/>
            </a:endParaRPr>
          </a:p>
          <a:p>
            <a:r>
              <a:rPr lang="en-US" b="1">
                <a:solidFill>
                  <a:schemeClr val="tx2"/>
                </a:solidFill>
                <a:cs typeface="Calibri" panose="020F0502020204030204" pitchFamily="34" charset="0"/>
              </a:rPr>
              <a:t>Steps:</a:t>
            </a:r>
          </a:p>
          <a:p>
            <a:pPr marL="285750" indent="-285750">
              <a:buFont typeface="Arial" panose="020B0604020202020204" pitchFamily="34" charset="0"/>
              <a:buChar char="•"/>
            </a:pPr>
            <a:r>
              <a:rPr lang="en-US">
                <a:cs typeface="Calibri" panose="020F0502020204030204" pitchFamily="34" charset="0"/>
              </a:rPr>
              <a:t>Complete Special Project Consideration form</a:t>
            </a:r>
          </a:p>
          <a:p>
            <a:pPr marL="285750" indent="-285750">
              <a:buFont typeface="Arial" panose="020B0604020202020204" pitchFamily="34" charset="0"/>
              <a:buChar char="•"/>
            </a:pPr>
            <a:r>
              <a:rPr lang="en-US">
                <a:cs typeface="Calibri" panose="020F0502020204030204" pitchFamily="34" charset="0"/>
              </a:rPr>
              <a:t>Email to NYSERDA (</a:t>
            </a:r>
            <a:r>
              <a:rPr lang="en-US">
                <a:cs typeface="Calibri" panose="020F0502020204030204" pitchFamily="34" charset="0"/>
                <a:hlinkClick r:id="rId3"/>
              </a:rPr>
              <a:t>Erik.Gilbert@nyserda.ny.gov</a:t>
            </a:r>
            <a:r>
              <a:rPr lang="en-US">
                <a:cs typeface="Calibri" panose="020F0502020204030204" pitchFamily="34" charset="0"/>
              </a:rPr>
              <a:t>)</a:t>
            </a:r>
          </a:p>
          <a:p>
            <a:pPr marL="285750" indent="-285750">
              <a:buFont typeface="Arial" panose="020B0604020202020204" pitchFamily="34" charset="0"/>
              <a:buChar char="•"/>
            </a:pPr>
            <a:r>
              <a:rPr lang="en-US">
                <a:cs typeface="Calibri" panose="020F0502020204030204" pitchFamily="34" charset="0"/>
              </a:rPr>
              <a:t>Program will contact Contractor if additional information is needed</a:t>
            </a:r>
          </a:p>
          <a:p>
            <a:pPr marL="285750" indent="-285750">
              <a:buFont typeface="Arial" panose="020B0604020202020204" pitchFamily="34" charset="0"/>
              <a:buChar char="•"/>
            </a:pPr>
            <a:r>
              <a:rPr lang="en-US">
                <a:cs typeface="Calibri" panose="020F0502020204030204" pitchFamily="34" charset="0"/>
              </a:rPr>
              <a:t>Program makes final determination on eligibility and incentive amount</a:t>
            </a:r>
          </a:p>
          <a:p>
            <a:pPr marL="285750" indent="-285750">
              <a:buFont typeface="Arial" panose="020B0604020202020204" pitchFamily="34" charset="0"/>
              <a:buChar char="•"/>
            </a:pPr>
            <a:r>
              <a:rPr lang="en-US">
                <a:cs typeface="Calibri" panose="020F0502020204030204" pitchFamily="34" charset="0"/>
              </a:rPr>
              <a:t>Approved projects will include instructions for </a:t>
            </a:r>
            <a:r>
              <a:rPr lang="en-US" err="1">
                <a:cs typeface="Calibri" panose="020F0502020204030204" pitchFamily="34" charset="0"/>
              </a:rPr>
              <a:t>Uplight</a:t>
            </a:r>
            <a:r>
              <a:rPr lang="en-US">
                <a:cs typeface="Calibri" panose="020F0502020204030204" pitchFamily="34" charset="0"/>
              </a:rPr>
              <a:t> submission</a:t>
            </a:r>
          </a:p>
        </p:txBody>
      </p:sp>
      <p:grpSp>
        <p:nvGrpSpPr>
          <p:cNvPr id="19" name="Group 18">
            <a:extLst>
              <a:ext uri="{FF2B5EF4-FFF2-40B4-BE49-F238E27FC236}">
                <a16:creationId xmlns:a16="http://schemas.microsoft.com/office/drawing/2014/main" id="{908414B3-C2F9-0F4A-86D6-48C4872DB007}"/>
              </a:ext>
            </a:extLst>
          </p:cNvPr>
          <p:cNvGrpSpPr/>
          <p:nvPr/>
        </p:nvGrpSpPr>
        <p:grpSpPr>
          <a:xfrm>
            <a:off x="7388207" y="982640"/>
            <a:ext cx="4257883" cy="3973674"/>
            <a:chOff x="6452766" y="1313099"/>
            <a:chExt cx="4932091" cy="4602879"/>
          </a:xfrm>
        </p:grpSpPr>
        <p:pic>
          <p:nvPicPr>
            <p:cNvPr id="7" name="Chart Placeholder 3">
              <a:extLst>
                <a:ext uri="{FF2B5EF4-FFF2-40B4-BE49-F238E27FC236}">
                  <a16:creationId xmlns:a16="http://schemas.microsoft.com/office/drawing/2014/main" id="{26B70D4F-070B-FA4A-8208-EB65345CE9E2}"/>
                </a:ext>
              </a:extLst>
            </p:cNvPr>
            <p:cNvPicPr>
              <a:picLocks noChangeAspect="1"/>
            </p:cNvPicPr>
            <p:nvPr/>
          </p:nvPicPr>
          <p:blipFill rotWithShape="1">
            <a:blip r:embed="rId4"/>
            <a:srcRect l="-60" t="704" r="60" b="-704"/>
            <a:stretch/>
          </p:blipFill>
          <p:spPr>
            <a:xfrm>
              <a:off x="6452766" y="1313099"/>
              <a:ext cx="4932091" cy="4602879"/>
            </a:xfrm>
            <a:prstGeom prst="rect">
              <a:avLst/>
            </a:prstGeom>
          </p:spPr>
        </p:pic>
        <p:sp>
          <p:nvSpPr>
            <p:cNvPr id="2" name="Rectangle 1">
              <a:extLst>
                <a:ext uri="{FF2B5EF4-FFF2-40B4-BE49-F238E27FC236}">
                  <a16:creationId xmlns:a16="http://schemas.microsoft.com/office/drawing/2014/main" id="{4E05A94B-0B91-B24C-88D2-400D5EBF364B}"/>
                </a:ext>
              </a:extLst>
            </p:cNvPr>
            <p:cNvSpPr/>
            <p:nvPr/>
          </p:nvSpPr>
          <p:spPr>
            <a:xfrm rot="21095631">
              <a:off x="6794812" y="1687245"/>
              <a:ext cx="3041139" cy="3925957"/>
            </a:xfrm>
            <a:prstGeom prst="rect">
              <a:avLst/>
            </a:prstGeom>
            <a:noFill/>
            <a:ln>
              <a:solidFill>
                <a:srgbClr val="9F9F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a:extLst>
                <a:ext uri="{FF2B5EF4-FFF2-40B4-BE49-F238E27FC236}">
                  <a16:creationId xmlns:a16="http://schemas.microsoft.com/office/drawing/2014/main" id="{437F5D65-2461-5A41-A7F0-542D9EBBB5A5}"/>
                </a:ext>
              </a:extLst>
            </p:cNvPr>
            <p:cNvCxnSpPr/>
            <p:nvPr/>
          </p:nvCxnSpPr>
          <p:spPr>
            <a:xfrm flipH="1">
              <a:off x="7295322" y="1330449"/>
              <a:ext cx="3101008" cy="0"/>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B82528FF-E552-3A49-8A55-0D982B3D0D88}"/>
                </a:ext>
              </a:extLst>
            </p:cNvPr>
            <p:cNvCxnSpPr>
              <a:cxnSpLocks/>
            </p:cNvCxnSpPr>
            <p:nvPr/>
          </p:nvCxnSpPr>
          <p:spPr>
            <a:xfrm flipV="1">
              <a:off x="7298635" y="1330449"/>
              <a:ext cx="0" cy="485651"/>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7874315-27F5-024D-9BF3-B22719E5E9BF}"/>
                </a:ext>
              </a:extLst>
            </p:cNvPr>
            <p:cNvCxnSpPr>
              <a:cxnSpLocks/>
            </p:cNvCxnSpPr>
            <p:nvPr/>
          </p:nvCxnSpPr>
          <p:spPr>
            <a:xfrm flipH="1">
              <a:off x="10396330" y="1789044"/>
              <a:ext cx="321366" cy="0"/>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5E3E75CD-060F-FC44-ABB1-2A04558C7F35}"/>
                </a:ext>
              </a:extLst>
            </p:cNvPr>
            <p:cNvCxnSpPr>
              <a:cxnSpLocks/>
            </p:cNvCxnSpPr>
            <p:nvPr/>
          </p:nvCxnSpPr>
          <p:spPr>
            <a:xfrm flipH="1">
              <a:off x="10396330" y="1643270"/>
              <a:ext cx="921026" cy="0"/>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64500033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D06E140-A27B-6A48-B4F9-BBF2D1D98F77}"/>
              </a:ext>
            </a:extLst>
          </p:cNvPr>
          <p:cNvSpPr>
            <a:spLocks noGrp="1"/>
          </p:cNvSpPr>
          <p:nvPr>
            <p:ph type="title"/>
          </p:nvPr>
        </p:nvSpPr>
        <p:spPr/>
        <p:txBody>
          <a:bodyPr/>
          <a:lstStyle/>
          <a:p>
            <a:r>
              <a:rPr lang="en-US"/>
              <a:t>Additional Resources</a:t>
            </a:r>
          </a:p>
        </p:txBody>
      </p:sp>
    </p:spTree>
    <p:extLst>
      <p:ext uri="{BB962C8B-B14F-4D97-AF65-F5344CB8AC3E}">
        <p14:creationId xmlns:p14="http://schemas.microsoft.com/office/powerpoint/2010/main" val="406859133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B42CC0C-F0EE-4E58-9B88-7A84E848B7AE}"/>
              </a:ext>
            </a:extLst>
          </p:cNvPr>
          <p:cNvSpPr>
            <a:spLocks noGrp="1"/>
          </p:cNvSpPr>
          <p:nvPr>
            <p:ph type="body" sz="quarter" idx="10"/>
          </p:nvPr>
        </p:nvSpPr>
        <p:spPr/>
        <p:txBody>
          <a:bodyPr/>
          <a:lstStyle/>
          <a:p>
            <a:endParaRPr lang="en-US"/>
          </a:p>
        </p:txBody>
      </p:sp>
      <p:sp>
        <p:nvSpPr>
          <p:cNvPr id="3" name="Text Placeholder 2">
            <a:extLst>
              <a:ext uri="{FF2B5EF4-FFF2-40B4-BE49-F238E27FC236}">
                <a16:creationId xmlns:a16="http://schemas.microsoft.com/office/drawing/2014/main" id="{C26C8AFF-3C49-438C-BCB3-99B8BEC552D5}"/>
              </a:ext>
            </a:extLst>
          </p:cNvPr>
          <p:cNvSpPr>
            <a:spLocks noGrp="1"/>
          </p:cNvSpPr>
          <p:nvPr>
            <p:ph type="body" sz="quarter" idx="11"/>
          </p:nvPr>
        </p:nvSpPr>
        <p:spPr/>
        <p:txBody>
          <a:bodyPr/>
          <a:lstStyle/>
          <a:p>
            <a:r>
              <a:rPr lang="en-US"/>
              <a:t>A follow up meeting-time has been scheduled to answer questions, etc.  </a:t>
            </a:r>
          </a:p>
          <a:p>
            <a:r>
              <a:rPr lang="en-US"/>
              <a:t>July 22, 9AM to 10AM  </a:t>
            </a:r>
          </a:p>
          <a:p>
            <a:r>
              <a:rPr lang="en-US"/>
              <a:t>Register: </a:t>
            </a:r>
            <a:r>
              <a:rPr lang="en-US">
                <a:hlinkClick r:id="rId2"/>
              </a:rPr>
              <a:t>https://nyserdany.webex.com/nyserdany/onstage/g.php?MTID=e0c99e0a10509d11f0b5388bd3b677ce4</a:t>
            </a:r>
            <a:endParaRPr lang="en-US"/>
          </a:p>
          <a:p>
            <a:endParaRPr lang="en-US"/>
          </a:p>
          <a:p>
            <a:r>
              <a:rPr lang="en-US"/>
              <a:t>Please reach out to Contractor Support at 800-284-9069 or </a:t>
            </a:r>
            <a:r>
              <a:rPr lang="en-US">
                <a:hlinkClick r:id="rId3"/>
              </a:rPr>
              <a:t>support.residential@nyserda.ny.gov</a:t>
            </a:r>
            <a:r>
              <a:rPr lang="en-US"/>
              <a:t> if you have questions.</a:t>
            </a:r>
          </a:p>
        </p:txBody>
      </p:sp>
    </p:spTree>
    <p:extLst>
      <p:ext uri="{BB962C8B-B14F-4D97-AF65-F5344CB8AC3E}">
        <p14:creationId xmlns:p14="http://schemas.microsoft.com/office/powerpoint/2010/main" val="365209685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346055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24209A69-4CC1-4E76-9FF7-FB7A7D22A993}"/>
              </a:ext>
            </a:extLst>
          </p:cNvPr>
          <p:cNvSpPr>
            <a:spLocks noGrp="1"/>
          </p:cNvSpPr>
          <p:nvPr>
            <p:ph type="title"/>
          </p:nvPr>
        </p:nvSpPr>
        <p:spPr/>
        <p:txBody>
          <a:bodyPr/>
          <a:lstStyle/>
          <a:p>
            <a:r>
              <a:rPr lang="en-US"/>
              <a:t>Introduction</a:t>
            </a:r>
          </a:p>
        </p:txBody>
      </p:sp>
    </p:spTree>
    <p:extLst>
      <p:ext uri="{BB962C8B-B14F-4D97-AF65-F5344CB8AC3E}">
        <p14:creationId xmlns:p14="http://schemas.microsoft.com/office/powerpoint/2010/main" val="3605984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401E5E8-A0BE-F640-8461-3562BF811B37}"/>
              </a:ext>
            </a:extLst>
          </p:cNvPr>
          <p:cNvSpPr>
            <a:spLocks noGrp="1"/>
          </p:cNvSpPr>
          <p:nvPr>
            <p:ph type="body" sz="quarter" idx="10"/>
          </p:nvPr>
        </p:nvSpPr>
        <p:spPr/>
        <p:txBody>
          <a:bodyPr/>
          <a:lstStyle/>
          <a:p>
            <a:r>
              <a:rPr lang="en-US"/>
              <a:t>Introduction</a:t>
            </a:r>
          </a:p>
        </p:txBody>
      </p:sp>
      <p:sp>
        <p:nvSpPr>
          <p:cNvPr id="6" name="Text Placeholder 5">
            <a:extLst>
              <a:ext uri="{FF2B5EF4-FFF2-40B4-BE49-F238E27FC236}">
                <a16:creationId xmlns:a16="http://schemas.microsoft.com/office/drawing/2014/main" id="{3840DEA8-B1FD-4E43-962E-CB214D664416}"/>
              </a:ext>
            </a:extLst>
          </p:cNvPr>
          <p:cNvSpPr>
            <a:spLocks noGrp="1"/>
          </p:cNvSpPr>
          <p:nvPr>
            <p:ph type="body" sz="quarter" idx="11"/>
          </p:nvPr>
        </p:nvSpPr>
        <p:spPr/>
        <p:txBody>
          <a:bodyPr/>
          <a:lstStyle/>
          <a:p>
            <a:r>
              <a:rPr lang="en-US"/>
              <a:t>NYSERDA is pleased to announce the launch of the new Combined Residential Application on July 16</a:t>
            </a:r>
            <a:r>
              <a:rPr lang="en-US" baseline="30000"/>
              <a:t>th</a:t>
            </a:r>
            <a:r>
              <a:rPr lang="en-US"/>
              <a:t>.</a:t>
            </a:r>
          </a:p>
          <a:p>
            <a:r>
              <a:rPr lang="en-US"/>
              <a:t>Previously, NYSERDA offered separate application for low-to-moderate-income households applying to </a:t>
            </a:r>
            <a:r>
              <a:rPr lang="en-US" err="1"/>
              <a:t>EmPower</a:t>
            </a:r>
            <a:r>
              <a:rPr lang="en-US"/>
              <a:t> New York or to Assisted Home Performance with ENERGY STAR</a:t>
            </a:r>
            <a:r>
              <a:rPr lang="en-US" baseline="30000"/>
              <a:t>®</a:t>
            </a:r>
            <a:r>
              <a:rPr lang="en-US"/>
              <a:t>.</a:t>
            </a:r>
            <a:endParaRPr lang="en-US" baseline="30000"/>
          </a:p>
          <a:p>
            <a:r>
              <a:rPr lang="en-US"/>
              <a:t>The new Combined Residential Application will be a single application (available online or paper) for all low-to-moderate-income households applying for incentives.</a:t>
            </a:r>
          </a:p>
          <a:p>
            <a:endParaRPr lang="en-US"/>
          </a:p>
          <a:p>
            <a:r>
              <a:rPr lang="en-US"/>
              <a:t>Through this session, we will walk you through the application process, identifying program changes where necessary to keep you informed as you work with Applicants.</a:t>
            </a:r>
          </a:p>
        </p:txBody>
      </p:sp>
    </p:spTree>
    <p:extLst>
      <p:ext uri="{BB962C8B-B14F-4D97-AF65-F5344CB8AC3E}">
        <p14:creationId xmlns:p14="http://schemas.microsoft.com/office/powerpoint/2010/main" val="29687524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0618F7A-948E-6A4E-85E0-C1BD76B4619C}"/>
              </a:ext>
            </a:extLst>
          </p:cNvPr>
          <p:cNvSpPr>
            <a:spLocks noGrp="1"/>
          </p:cNvSpPr>
          <p:nvPr>
            <p:ph type="body" sz="quarter" idx="10"/>
          </p:nvPr>
        </p:nvSpPr>
        <p:spPr/>
        <p:txBody>
          <a:bodyPr/>
          <a:lstStyle/>
          <a:p>
            <a:r>
              <a:rPr lang="en-US"/>
              <a:t>Introduction</a:t>
            </a:r>
          </a:p>
        </p:txBody>
      </p:sp>
      <p:sp>
        <p:nvSpPr>
          <p:cNvPr id="4" name="Text Placeholder 3">
            <a:extLst>
              <a:ext uri="{FF2B5EF4-FFF2-40B4-BE49-F238E27FC236}">
                <a16:creationId xmlns:a16="http://schemas.microsoft.com/office/drawing/2014/main" id="{8D238FF2-57B6-644D-8868-004E485A6077}"/>
              </a:ext>
            </a:extLst>
          </p:cNvPr>
          <p:cNvSpPr>
            <a:spLocks noGrp="1"/>
          </p:cNvSpPr>
          <p:nvPr>
            <p:ph type="body" sz="quarter" idx="11"/>
          </p:nvPr>
        </p:nvSpPr>
        <p:spPr/>
        <p:txBody>
          <a:bodyPr/>
          <a:lstStyle/>
          <a:p>
            <a:r>
              <a:rPr lang="en-US" b="1">
                <a:solidFill>
                  <a:schemeClr val="tx2"/>
                </a:solidFill>
              </a:rPr>
              <a:t>New Combined Residential Application Submission Process</a:t>
            </a:r>
          </a:p>
        </p:txBody>
      </p:sp>
      <p:pic>
        <p:nvPicPr>
          <p:cNvPr id="5" name="Picture 4" descr="Diagram&#10;&#10;Description automatically generated">
            <a:extLst>
              <a:ext uri="{FF2B5EF4-FFF2-40B4-BE49-F238E27FC236}">
                <a16:creationId xmlns:a16="http://schemas.microsoft.com/office/drawing/2014/main" id="{70D0E2E5-5B46-D144-A24A-386BBD33BCE1}"/>
              </a:ext>
            </a:extLst>
          </p:cNvPr>
          <p:cNvPicPr>
            <a:picLocks noChangeAspect="1"/>
          </p:cNvPicPr>
          <p:nvPr/>
        </p:nvPicPr>
        <p:blipFill rotWithShape="1">
          <a:blip r:embed="rId2"/>
          <a:srcRect l="3471" t="1654" r="4879" b="4238"/>
          <a:stretch/>
        </p:blipFill>
        <p:spPr>
          <a:xfrm>
            <a:off x="548640" y="1281922"/>
            <a:ext cx="11079798" cy="5032150"/>
          </a:xfrm>
          <a:prstGeom prst="rect">
            <a:avLst/>
          </a:prstGeom>
          <a:ln w="12700">
            <a:solidFill>
              <a:srgbClr val="9F9F9F"/>
            </a:solidFill>
          </a:ln>
        </p:spPr>
      </p:pic>
    </p:spTree>
    <p:extLst>
      <p:ext uri="{BB962C8B-B14F-4D97-AF65-F5344CB8AC3E}">
        <p14:creationId xmlns:p14="http://schemas.microsoft.com/office/powerpoint/2010/main" val="35729159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24209A69-4CC1-4E76-9FF7-FB7A7D22A993}"/>
              </a:ext>
            </a:extLst>
          </p:cNvPr>
          <p:cNvSpPr>
            <a:spLocks noGrp="1"/>
          </p:cNvSpPr>
          <p:nvPr>
            <p:ph type="title"/>
          </p:nvPr>
        </p:nvSpPr>
        <p:spPr/>
        <p:txBody>
          <a:bodyPr/>
          <a:lstStyle/>
          <a:p>
            <a:r>
              <a:rPr lang="en-US"/>
              <a:t>Application Submission Options</a:t>
            </a:r>
          </a:p>
        </p:txBody>
      </p:sp>
    </p:spTree>
    <p:extLst>
      <p:ext uri="{BB962C8B-B14F-4D97-AF65-F5344CB8AC3E}">
        <p14:creationId xmlns:p14="http://schemas.microsoft.com/office/powerpoint/2010/main" val="38025614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1E3F2B0-A92F-5048-9279-9A11B12A81B2}"/>
              </a:ext>
            </a:extLst>
          </p:cNvPr>
          <p:cNvSpPr>
            <a:spLocks noGrp="1"/>
          </p:cNvSpPr>
          <p:nvPr>
            <p:ph type="body" sz="quarter" idx="10"/>
          </p:nvPr>
        </p:nvSpPr>
        <p:spPr/>
        <p:txBody>
          <a:bodyPr/>
          <a:lstStyle/>
          <a:p>
            <a:r>
              <a:rPr lang="en-US"/>
              <a:t>Application Submission Options</a:t>
            </a:r>
          </a:p>
        </p:txBody>
      </p:sp>
      <p:sp>
        <p:nvSpPr>
          <p:cNvPr id="5" name="Text Placeholder 3">
            <a:extLst>
              <a:ext uri="{FF2B5EF4-FFF2-40B4-BE49-F238E27FC236}">
                <a16:creationId xmlns:a16="http://schemas.microsoft.com/office/drawing/2014/main" id="{A1EAD50C-3F61-4675-97E1-C0C0E623FD11}"/>
              </a:ext>
            </a:extLst>
          </p:cNvPr>
          <p:cNvSpPr txBox="1">
            <a:spLocks/>
          </p:cNvSpPr>
          <p:nvPr/>
        </p:nvSpPr>
        <p:spPr>
          <a:xfrm>
            <a:off x="545909" y="1182205"/>
            <a:ext cx="11100181" cy="4693157"/>
          </a:xfrm>
          <a:prstGeom prst="rect">
            <a:avLst/>
          </a:prstGeom>
          <a:solidFill>
            <a:srgbClr val="E7F2FD"/>
          </a:solidFill>
        </p:spPr>
        <p:txBody>
          <a:bodyPr vert="horz" lIns="91440" tIns="274320" rIns="0" bIns="0" rtlCol="0" anchor="t">
            <a:normAutofit/>
          </a:bodyPr>
          <a:lst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US" dirty="0">
                <a:latin typeface="Roboto Light"/>
                <a:ea typeface="Roboto Light"/>
              </a:rPr>
              <a:t>With the new, user-friendly Combined Residential Application, customers</a:t>
            </a:r>
            <a:r>
              <a:rPr lang="en-US" baseline="30000" dirty="0">
                <a:latin typeface="Roboto Light"/>
                <a:ea typeface="Roboto Light"/>
              </a:rPr>
              <a:t>1</a:t>
            </a:r>
            <a:r>
              <a:rPr lang="en-US" dirty="0">
                <a:latin typeface="Roboto Light"/>
                <a:ea typeface="Roboto Light"/>
              </a:rPr>
              <a:t> can choose to complete and submit their application either </a:t>
            </a:r>
            <a:r>
              <a:rPr lang="en-US" b="1" dirty="0">
                <a:latin typeface="Roboto Light"/>
                <a:ea typeface="Roboto Light"/>
              </a:rPr>
              <a:t>Online</a:t>
            </a:r>
            <a:r>
              <a:rPr lang="en-US" dirty="0">
                <a:latin typeface="Roboto Light"/>
                <a:ea typeface="Roboto Light"/>
              </a:rPr>
              <a:t> or using a </a:t>
            </a:r>
            <a:r>
              <a:rPr lang="en-US" b="1" dirty="0">
                <a:latin typeface="Roboto Light"/>
                <a:ea typeface="Roboto Light"/>
              </a:rPr>
              <a:t>Paper</a:t>
            </a:r>
            <a:r>
              <a:rPr lang="en-US" dirty="0">
                <a:latin typeface="Roboto Light"/>
                <a:ea typeface="Roboto Light"/>
              </a:rPr>
              <a:t> Application.</a:t>
            </a:r>
          </a:p>
          <a:p>
            <a:pPr marL="285750" indent="-285750">
              <a:buFont typeface="Arial" panose="020B0604020202020204" pitchFamily="34" charset="0"/>
              <a:buChar char="•"/>
            </a:pPr>
            <a:r>
              <a:rPr lang="en-US" b="1" dirty="0">
                <a:latin typeface="Roboto Light"/>
                <a:ea typeface="Roboto Light"/>
              </a:rPr>
              <a:t>Online</a:t>
            </a:r>
            <a:r>
              <a:rPr lang="en-US" dirty="0">
                <a:latin typeface="Roboto Light"/>
                <a:ea typeface="Roboto Light"/>
              </a:rPr>
              <a:t> and </a:t>
            </a:r>
            <a:r>
              <a:rPr lang="en-US" b="1" dirty="0">
                <a:latin typeface="Roboto Light"/>
                <a:ea typeface="Roboto Light"/>
              </a:rPr>
              <a:t>Paper</a:t>
            </a:r>
            <a:r>
              <a:rPr lang="en-US" dirty="0">
                <a:latin typeface="Roboto Light"/>
                <a:ea typeface="Roboto Light"/>
              </a:rPr>
              <a:t> Applications can be accessed from </a:t>
            </a:r>
            <a:r>
              <a:rPr lang="en-US" dirty="0">
                <a:latin typeface="Roboto Light"/>
                <a:ea typeface="Roboto Light"/>
                <a:hlinkClick r:id="rId3"/>
              </a:rPr>
              <a:t>nyserda.ny.gov/</a:t>
            </a:r>
            <a:r>
              <a:rPr lang="en-US" dirty="0">
                <a:latin typeface="Roboto Light"/>
                <a:ea typeface="Roboto Light"/>
                <a:hlinkClick r:id="rId3"/>
              </a:rPr>
              <a:t>ahp</a:t>
            </a:r>
            <a:r>
              <a:rPr lang="en-US" dirty="0">
                <a:latin typeface="Roboto Light"/>
                <a:ea typeface="Roboto Light"/>
                <a:hlinkClick r:id="rId3"/>
              </a:rPr>
              <a:t>-empower</a:t>
            </a:r>
            <a:r>
              <a:rPr lang="en-US" baseline="30000" dirty="0">
                <a:latin typeface="Roboto Light"/>
                <a:ea typeface="Roboto Light"/>
              </a:rPr>
              <a:t>2</a:t>
            </a:r>
            <a:r>
              <a:rPr lang="en-US" dirty="0">
                <a:latin typeface="Roboto Light"/>
                <a:ea typeface="Roboto Light"/>
              </a:rPr>
              <a:t>.</a:t>
            </a:r>
          </a:p>
          <a:p>
            <a:pPr marL="285750" indent="-285750">
              <a:buFont typeface="Arial" panose="020B0604020202020204" pitchFamily="34" charset="0"/>
              <a:buChar char="•"/>
            </a:pPr>
            <a:r>
              <a:rPr lang="en-US" dirty="0">
                <a:latin typeface="Roboto Light"/>
                <a:ea typeface="Roboto Light"/>
              </a:rPr>
              <a:t>Customers can begin the application online, then switch to paper later in the process.</a:t>
            </a:r>
          </a:p>
          <a:p>
            <a:pPr marL="574675" lvl="1" indent="-292100"/>
            <a:r>
              <a:rPr lang="en-US" dirty="0">
                <a:latin typeface="Roboto Light"/>
                <a:ea typeface="Roboto Light"/>
              </a:rPr>
              <a:t>If they prefer not to e-sign the application and/or to mail the application in physically.</a:t>
            </a:r>
          </a:p>
          <a:p>
            <a:pPr marL="282575" indent="-282575">
              <a:buFont typeface="Arial" panose="020B0604020202020204" pitchFamily="34" charset="0"/>
              <a:buChar char="•"/>
            </a:pPr>
            <a:r>
              <a:rPr lang="en-US" dirty="0">
                <a:latin typeface="Roboto Light"/>
                <a:ea typeface="Roboto Light"/>
                <a:cs typeface="Calibri"/>
              </a:rPr>
              <a:t>Applicants can receive assistance from Contractors and/or Community Organizations when completing applications.</a:t>
            </a:r>
          </a:p>
          <a:p>
            <a:pPr marL="572770" lvl="1" indent="-287020"/>
            <a:r>
              <a:rPr lang="en-US" dirty="0">
                <a:latin typeface="Roboto Light"/>
                <a:ea typeface="Roboto Light"/>
                <a:cs typeface="Calibri"/>
              </a:rPr>
              <a:t>Contractors can complete the application on behalf of the applicant</a:t>
            </a:r>
            <a:r>
              <a:rPr lang="en-US" baseline="30000" dirty="0">
                <a:latin typeface="Roboto Light"/>
                <a:ea typeface="Roboto Light"/>
                <a:cs typeface="Calibri"/>
              </a:rPr>
              <a:t>3</a:t>
            </a:r>
            <a:r>
              <a:rPr lang="en-US" dirty="0">
                <a:latin typeface="Roboto Light"/>
                <a:ea typeface="Roboto Light"/>
                <a:cs typeface="Calibri"/>
              </a:rPr>
              <a:t>.</a:t>
            </a:r>
          </a:p>
          <a:p>
            <a:pPr marL="287020" indent="-287020">
              <a:buFont typeface="Arial" panose="020B0604020202020204" pitchFamily="34" charset="0"/>
              <a:buChar char="•"/>
            </a:pPr>
            <a:r>
              <a:rPr lang="en-US" dirty="0">
                <a:latin typeface="Roboto Light"/>
                <a:ea typeface="Roboto Light"/>
                <a:cs typeface="Calibri"/>
              </a:rPr>
              <a:t>Effective July 16, 2021, email application submissions will no longer be accepted.</a:t>
            </a:r>
          </a:p>
          <a:p>
            <a:pPr marL="574675" lvl="1" indent="-287020"/>
            <a:r>
              <a:rPr lang="en-US" dirty="0">
                <a:latin typeface="Roboto Light"/>
                <a:ea typeface="Roboto Light"/>
                <a:cs typeface="Calibri"/>
              </a:rPr>
              <a:t>The </a:t>
            </a:r>
            <a:r>
              <a:rPr lang="fr-FR" u="sng" dirty="0">
                <a:solidFill>
                  <a:srgbClr val="1F5C9E"/>
                </a:solidFill>
                <a:latin typeface="Roboto Light"/>
                <a:ea typeface="Roboto Light"/>
                <a:cs typeface="Calibri"/>
                <a:hlinkClick r:id="rId4"/>
              </a:rPr>
              <a:t>Applications.Residential@nyserda.ny.gov</a:t>
            </a:r>
            <a:r>
              <a:rPr lang="en-US" dirty="0">
                <a:solidFill>
                  <a:srgbClr val="1F5C9E"/>
                </a:solidFill>
                <a:latin typeface="Roboto Light"/>
                <a:ea typeface="Roboto Light"/>
                <a:cs typeface="Calibri"/>
              </a:rPr>
              <a:t> </a:t>
            </a:r>
            <a:r>
              <a:rPr lang="en-US" dirty="0">
                <a:latin typeface="Roboto Light"/>
                <a:ea typeface="Roboto Light"/>
                <a:cs typeface="Calibri"/>
              </a:rPr>
              <a:t>email address will be disabled, and an automated response will be generated.</a:t>
            </a:r>
          </a:p>
          <a:p>
            <a:pPr marL="574675" lvl="1" indent="-287020"/>
            <a:r>
              <a:rPr lang="en-US" dirty="0">
                <a:latin typeface="Roboto Light"/>
                <a:ea typeface="Roboto Light"/>
                <a:cs typeface="Calibri"/>
              </a:rPr>
              <a:t>Contractors, Community Organizations, or Applicants with scanned applications after this date will need to request that the Applicant complete and submit a new Combined Residential Application (</a:t>
            </a:r>
            <a:r>
              <a:rPr lang="en-US" b="1" dirty="0">
                <a:latin typeface="Roboto Light"/>
                <a:ea typeface="Roboto Light"/>
                <a:cs typeface="Calibri"/>
              </a:rPr>
              <a:t>Online</a:t>
            </a:r>
            <a:r>
              <a:rPr lang="en-US" dirty="0">
                <a:latin typeface="Roboto Light"/>
                <a:ea typeface="Roboto Light"/>
                <a:cs typeface="Calibri"/>
              </a:rPr>
              <a:t> or </a:t>
            </a:r>
            <a:r>
              <a:rPr lang="en-US" b="1" dirty="0">
                <a:latin typeface="Roboto Light"/>
                <a:ea typeface="Roboto Light"/>
                <a:cs typeface="Calibri"/>
              </a:rPr>
              <a:t>Paper</a:t>
            </a:r>
            <a:r>
              <a:rPr lang="en-US" dirty="0">
                <a:latin typeface="Roboto Light"/>
                <a:ea typeface="Roboto Light"/>
                <a:cs typeface="Calibri"/>
              </a:rPr>
              <a:t>)</a:t>
            </a:r>
          </a:p>
          <a:p>
            <a:pPr marL="914400" lvl="2" indent="0">
              <a:buNone/>
            </a:pPr>
            <a:r>
              <a:rPr lang="en-US" sz="1400" dirty="0">
                <a:latin typeface="Roboto Light"/>
                <a:ea typeface="Roboto Light"/>
                <a:cs typeface="Calibri"/>
              </a:rPr>
              <a:t>Paper applications should be mailed to:</a:t>
            </a:r>
            <a:br>
              <a:rPr lang="en-US" sz="1400" dirty="0">
                <a:cs typeface="Calibri" panose="020F0502020204030204" pitchFamily="34" charset="0"/>
              </a:rPr>
            </a:br>
            <a:r>
              <a:rPr lang="en-US" sz="1400" dirty="0">
                <a:solidFill>
                  <a:srgbClr val="3380CE"/>
                </a:solidFill>
                <a:latin typeface="Roboto Light"/>
                <a:ea typeface="Roboto Light"/>
                <a:cs typeface="Calibri"/>
              </a:rPr>
              <a:t>Energy Audit Application</a:t>
            </a:r>
            <a:br>
              <a:rPr lang="en-US" sz="1400" dirty="0">
                <a:cs typeface="Calibri" panose="020F0502020204030204" pitchFamily="34" charset="0"/>
              </a:rPr>
            </a:br>
            <a:r>
              <a:rPr lang="en-US" sz="1400" dirty="0">
                <a:solidFill>
                  <a:srgbClr val="3380CE"/>
                </a:solidFill>
                <a:latin typeface="Roboto Light"/>
                <a:ea typeface="Roboto Light"/>
                <a:cs typeface="Calibri"/>
              </a:rPr>
              <a:t>2 Wall Street,</a:t>
            </a:r>
            <a:br>
              <a:rPr lang="en-US" sz="1400" dirty="0">
                <a:cs typeface="Calibri" panose="020F0502020204030204" pitchFamily="34" charset="0"/>
              </a:rPr>
            </a:br>
            <a:r>
              <a:rPr lang="en-US" sz="1400" dirty="0">
                <a:solidFill>
                  <a:srgbClr val="3380CE"/>
                </a:solidFill>
                <a:latin typeface="Roboto Light"/>
                <a:ea typeface="Roboto Light"/>
                <a:cs typeface="Calibri"/>
              </a:rPr>
              <a:t>Albany New York 12205</a:t>
            </a:r>
            <a:endParaRPr lang="en-US" dirty="0">
              <a:solidFill>
                <a:srgbClr val="3380CE"/>
              </a:solidFill>
              <a:latin typeface="Roboto Light"/>
              <a:ea typeface="Roboto Light"/>
              <a:cs typeface="Calibri"/>
            </a:endParaRPr>
          </a:p>
          <a:p>
            <a:pPr marL="574675" lvl="1" indent="-287020"/>
            <a:r>
              <a:rPr lang="en-US" dirty="0">
                <a:latin typeface="Roboto Light"/>
                <a:ea typeface="Roboto Light"/>
                <a:cs typeface="Calibri"/>
              </a:rPr>
              <a:t>Only the new Combined Residential Application will be accepted for determining eligibility for new applicants to the Assisted Home Performance or </a:t>
            </a:r>
            <a:r>
              <a:rPr lang="en-US" dirty="0" err="1">
                <a:latin typeface="Roboto Light"/>
                <a:ea typeface="Roboto Light"/>
                <a:cs typeface="Calibri"/>
              </a:rPr>
              <a:t>EmPower</a:t>
            </a:r>
            <a:r>
              <a:rPr lang="en-US" dirty="0">
                <a:latin typeface="Roboto Light"/>
                <a:ea typeface="Roboto Light"/>
                <a:cs typeface="Calibri"/>
              </a:rPr>
              <a:t> New York programs.</a:t>
            </a:r>
          </a:p>
        </p:txBody>
      </p:sp>
      <p:sp>
        <p:nvSpPr>
          <p:cNvPr id="6" name="Round Same Side Corner Rectangle 7">
            <a:extLst>
              <a:ext uri="{FF2B5EF4-FFF2-40B4-BE49-F238E27FC236}">
                <a16:creationId xmlns:a16="http://schemas.microsoft.com/office/drawing/2014/main" id="{FD48DF22-6E66-4296-989C-8E0907D04A5C}"/>
              </a:ext>
            </a:extLst>
          </p:cNvPr>
          <p:cNvSpPr/>
          <p:nvPr/>
        </p:nvSpPr>
        <p:spPr>
          <a:xfrm>
            <a:off x="545908" y="982638"/>
            <a:ext cx="11100181" cy="371868"/>
          </a:xfrm>
          <a:prstGeom prst="round2SameRect">
            <a:avLst/>
          </a:prstGeom>
        </p:spPr>
        <p:style>
          <a:lnRef idx="1">
            <a:schemeClr val="accent2"/>
          </a:lnRef>
          <a:fillRef idx="3">
            <a:schemeClr val="accent2"/>
          </a:fillRef>
          <a:effectRef idx="2">
            <a:schemeClr val="accent2"/>
          </a:effectRef>
          <a:fontRef idx="minor">
            <a:schemeClr val="lt1"/>
          </a:fontRef>
        </p:style>
        <p:txBody>
          <a:bodyPr rtlCol="0" anchor="ctr"/>
          <a:lstStyle/>
          <a:p>
            <a:r>
              <a:rPr lang="en-US" b="1"/>
              <a:t>Application Submission Options for Applicants</a:t>
            </a:r>
          </a:p>
        </p:txBody>
      </p:sp>
      <p:sp>
        <p:nvSpPr>
          <p:cNvPr id="9" name="Rectangle: Rounded Corners 8">
            <a:extLst>
              <a:ext uri="{FF2B5EF4-FFF2-40B4-BE49-F238E27FC236}">
                <a16:creationId xmlns:a16="http://schemas.microsoft.com/office/drawing/2014/main" id="{2155E217-C42D-44B4-B38D-019DCA934174}"/>
              </a:ext>
            </a:extLst>
          </p:cNvPr>
          <p:cNvSpPr/>
          <p:nvPr/>
        </p:nvSpPr>
        <p:spPr>
          <a:xfrm>
            <a:off x="545908" y="6283199"/>
            <a:ext cx="11117835" cy="479935"/>
          </a:xfrm>
          <a:prstGeom prst="roundRect">
            <a:avLst/>
          </a:prstGeom>
          <a:solidFill>
            <a:srgbClr val="C00000">
              <a:alpha val="10000"/>
            </a:srgb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457200" rtlCol="0" anchor="ctr"/>
          <a:lstStyle/>
          <a:p>
            <a:pPr marL="285750" indent="-285750">
              <a:buFont typeface="Arial" panose="020B0604020202020204" pitchFamily="34" charset="0"/>
              <a:buChar char="•"/>
            </a:pPr>
            <a:r>
              <a:rPr lang="en-US" sz="1400">
                <a:solidFill>
                  <a:srgbClr val="C00000"/>
                </a:solidFill>
                <a:latin typeface="Calibri" panose="020F0502020204030204" pitchFamily="34" charset="0"/>
                <a:cs typeface="Calibri" panose="020F0502020204030204" pitchFamily="34" charset="0"/>
              </a:rPr>
              <a:t>Applicants are prohibited from submitting empty applications to the Program directly.</a:t>
            </a:r>
          </a:p>
          <a:p>
            <a:pPr marL="285750" indent="-285750">
              <a:buFont typeface="Arial" panose="020B0604020202020204" pitchFamily="34" charset="0"/>
              <a:buChar char="•"/>
            </a:pPr>
            <a:r>
              <a:rPr lang="en-US" sz="1400">
                <a:solidFill>
                  <a:srgbClr val="C00000"/>
                </a:solidFill>
                <a:latin typeface="Calibri" panose="020F0502020204030204" pitchFamily="34" charset="0"/>
                <a:cs typeface="Calibri" panose="020F0502020204030204" pitchFamily="34" charset="0"/>
              </a:rPr>
              <a:t>Online application mandates Data entry for completion and submission online or mail it to the address shown above.</a:t>
            </a:r>
          </a:p>
        </p:txBody>
      </p:sp>
      <p:pic>
        <p:nvPicPr>
          <p:cNvPr id="11" name="Graphic 10" descr="Warning with solid fill">
            <a:extLst>
              <a:ext uri="{FF2B5EF4-FFF2-40B4-BE49-F238E27FC236}">
                <a16:creationId xmlns:a16="http://schemas.microsoft.com/office/drawing/2014/main" id="{A76A1A8D-29EC-4CE7-BE63-0D155BF90A40}"/>
              </a:ext>
            </a:extLst>
          </p:cNvPr>
          <p:cNvPicPr>
            <a:picLocks noChangeAspect="1"/>
          </p:cNvPicPr>
          <p:nvPr/>
        </p:nvPicPr>
        <p:blipFill rotWithShape="1">
          <a:blip r:embed="rId5">
            <a:extLst>
              <a:ext uri="{96DAC541-7B7A-43D3-8B79-37D633B846F1}">
                <asvg:svgBlip xmlns:asvg="http://schemas.microsoft.com/office/drawing/2016/SVG/main" r:embed="rId6"/>
              </a:ext>
            </a:extLst>
          </a:blip>
          <a:srcRect l="4984" t="10421" r="5072" b="10525"/>
          <a:stretch/>
        </p:blipFill>
        <p:spPr>
          <a:xfrm>
            <a:off x="651606" y="6419299"/>
            <a:ext cx="236346" cy="207733"/>
          </a:xfrm>
          <a:prstGeom prst="rect">
            <a:avLst/>
          </a:prstGeom>
        </p:spPr>
      </p:pic>
    </p:spTree>
    <p:extLst>
      <p:ext uri="{BB962C8B-B14F-4D97-AF65-F5344CB8AC3E}">
        <p14:creationId xmlns:p14="http://schemas.microsoft.com/office/powerpoint/2010/main" val="1712660828"/>
      </p:ext>
    </p:extLst>
  </p:cSld>
  <p:clrMapOvr>
    <a:masterClrMapping/>
  </p:clrMapOvr>
</p:sld>
</file>

<file path=ppt/theme/theme1.xml><?xml version="1.0" encoding="utf-8"?>
<a:theme xmlns:a="http://schemas.openxmlformats.org/drawingml/2006/main" name="Office Theme">
  <a:themeElements>
    <a:clrScheme name="Custom 1">
      <a:dk1>
        <a:srgbClr val="636669"/>
      </a:dk1>
      <a:lt1>
        <a:srgbClr val="FFFFFF"/>
      </a:lt1>
      <a:dk2>
        <a:srgbClr val="0073A4"/>
      </a:dk2>
      <a:lt2>
        <a:srgbClr val="E7E6E6"/>
      </a:lt2>
      <a:accent1>
        <a:srgbClr val="636669"/>
      </a:accent1>
      <a:accent2>
        <a:srgbClr val="0077C8"/>
      </a:accent2>
      <a:accent3>
        <a:srgbClr val="0073A4"/>
      </a:accent3>
      <a:accent4>
        <a:srgbClr val="002D72"/>
      </a:accent4>
      <a:accent5>
        <a:srgbClr val="F2A901"/>
      </a:accent5>
      <a:accent6>
        <a:srgbClr val="00B050"/>
      </a:accent6>
      <a:hlink>
        <a:srgbClr val="0563C1"/>
      </a:hlink>
      <a:folHlink>
        <a:srgbClr val="954F72"/>
      </a:folHlink>
    </a:clrScheme>
    <a:fontScheme name="Custom 1">
      <a:majorFont>
        <a:latin typeface="Roboto"/>
        <a:ea typeface=""/>
        <a:cs typeface=""/>
      </a:majorFont>
      <a:minorFont>
        <a:latin typeface="Roboto"/>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F91E6658F27BAF44A3D999EAFB2E5D67" ma:contentTypeVersion="11" ma:contentTypeDescription="Create a new document." ma:contentTypeScope="" ma:versionID="4c9bb780ef92ec780ab1f288794c09a3">
  <xsd:schema xmlns:xsd="http://www.w3.org/2001/XMLSchema" xmlns:xs="http://www.w3.org/2001/XMLSchema" xmlns:p="http://schemas.microsoft.com/office/2006/metadata/properties" xmlns:ns3="525b6f7c-755a-4a89-8b94-d772101aa543" xmlns:ns4="c8574f5d-b0c7-4c81-97e8-eec4f36f05f9" targetNamespace="http://schemas.microsoft.com/office/2006/metadata/properties" ma:root="true" ma:fieldsID="7298d014f1615e7f1146e2b7ce6ada97" ns3:_="" ns4:_="">
    <xsd:import namespace="525b6f7c-755a-4a89-8b94-d772101aa543"/>
    <xsd:import namespace="c8574f5d-b0c7-4c81-97e8-eec4f36f05f9"/>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25b6f7c-755a-4a89-8b94-d772101aa54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7" nillable="true" ma:displayName="MediaServiceDateTaken" ma:hidden="true" ma:internalName="MediaServiceDateTaken" ma:readOnly="true">
      <xsd:simpleType>
        <xsd:restriction base="dms:Text"/>
      </xsd:simpleType>
    </xsd:element>
    <xsd:element name="MediaLengthInSeconds" ma:index="18"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c8574f5d-b0c7-4c81-97e8-eec4f36f05f9"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0327C45-3485-477B-8788-A62C106CEAF0}">
  <ds:schemaRefs>
    <ds:schemaRef ds:uri="http://purl.org/dc/elements/1.1/"/>
    <ds:schemaRef ds:uri="http://schemas.microsoft.com/office/2006/metadata/properties"/>
    <ds:schemaRef ds:uri="http://purl.org/dc/terms/"/>
    <ds:schemaRef ds:uri="http://schemas.openxmlformats.org/package/2006/metadata/core-properties"/>
    <ds:schemaRef ds:uri="525b6f7c-755a-4a89-8b94-d772101aa543"/>
    <ds:schemaRef ds:uri="http://schemas.microsoft.com/office/2006/documentManagement/types"/>
    <ds:schemaRef ds:uri="http://schemas.microsoft.com/office/infopath/2007/PartnerControls"/>
    <ds:schemaRef ds:uri="c8574f5d-b0c7-4c81-97e8-eec4f36f05f9"/>
    <ds:schemaRef ds:uri="http://www.w3.org/XML/1998/namespace"/>
    <ds:schemaRef ds:uri="http://purl.org/dc/dcmitype/"/>
  </ds:schemaRefs>
</ds:datastoreItem>
</file>

<file path=customXml/itemProps2.xml><?xml version="1.0" encoding="utf-8"?>
<ds:datastoreItem xmlns:ds="http://schemas.openxmlformats.org/officeDocument/2006/customXml" ds:itemID="{DC607BF1-16C0-4F25-B900-E9E6FCA1BD69}">
  <ds:schemaRefs>
    <ds:schemaRef ds:uri="http://schemas.microsoft.com/sharepoint/v3/contenttype/forms"/>
  </ds:schemaRefs>
</ds:datastoreItem>
</file>

<file path=customXml/itemProps3.xml><?xml version="1.0" encoding="utf-8"?>
<ds:datastoreItem xmlns:ds="http://schemas.openxmlformats.org/officeDocument/2006/customXml" ds:itemID="{12645E41-5107-4C28-904C-995FAB59220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25b6f7c-755a-4a89-8b94-d772101aa543"/>
    <ds:schemaRef ds:uri="c8574f5d-b0c7-4c81-97e8-eec4f36f05f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TotalTime>
  <Words>5005</Words>
  <Application>Microsoft Office PowerPoint</Application>
  <PresentationFormat>Widescreen</PresentationFormat>
  <Paragraphs>494</Paragraphs>
  <Slides>44</Slides>
  <Notes>26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44</vt:i4>
      </vt:variant>
    </vt:vector>
  </HeadingPairs>
  <TitlesOfParts>
    <vt:vector size="49" baseType="lpstr">
      <vt:lpstr>Arial</vt:lpstr>
      <vt:lpstr>Calibri</vt:lpstr>
      <vt:lpstr>Roboto</vt:lpstr>
      <vt:lpstr>Roboto Light</vt:lpstr>
      <vt:lpstr>Office Theme</vt:lpstr>
      <vt:lpstr>Energy Affordability &amp; Equity</vt:lpstr>
      <vt:lpstr>PowerPoint Presentation</vt:lpstr>
      <vt:lpstr>Combined Application Training</vt:lpstr>
      <vt:lpstr>PowerPoint Presentation</vt:lpstr>
      <vt:lpstr>Introduction</vt:lpstr>
      <vt:lpstr>PowerPoint Presentation</vt:lpstr>
      <vt:lpstr>PowerPoint Presentation</vt:lpstr>
      <vt:lpstr>Application Submission Options</vt:lpstr>
      <vt:lpstr>PowerPoint Presentation</vt:lpstr>
      <vt:lpstr>PowerPoint Presentation</vt:lpstr>
      <vt:lpstr>PowerPoint Presentation</vt:lpstr>
      <vt:lpstr>PowerPoint Presentation</vt:lpstr>
      <vt:lpstr>Campaign Codes</vt:lpstr>
      <vt:lpstr>Salesforce Application Portal</vt:lpstr>
      <vt:lpstr>PowerPoint Presentation</vt:lpstr>
      <vt:lpstr>PowerPoint Presentation</vt:lpstr>
      <vt:lpstr>Online Application Process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Application Review &amp; Approval</vt:lpstr>
      <vt:lpstr>PowerPoint Presentation</vt:lpstr>
      <vt:lpstr>PowerPoint Presentation</vt:lpstr>
      <vt:lpstr>PowerPoint Presentation</vt:lpstr>
      <vt:lpstr>Other Program Updates</vt:lpstr>
      <vt:lpstr>PowerPoint Presentation</vt:lpstr>
      <vt:lpstr>PowerPoint Presentation</vt:lpstr>
      <vt:lpstr>PowerPoint Presentation</vt:lpstr>
      <vt:lpstr>PowerPoint Presentation</vt:lpstr>
      <vt:lpstr>PowerPoint Presentation</vt:lpstr>
      <vt:lpstr>Additional Resources</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Andersen, Andy R (NYSERDA)</dc:creator>
  <cp:lastModifiedBy>Andersen, Andy R (NYSERDA)</cp:lastModifiedBy>
  <cp:revision>1</cp:revision>
  <dcterms:created xsi:type="dcterms:W3CDTF">2021-04-19T13:51:04Z</dcterms:created>
  <dcterms:modified xsi:type="dcterms:W3CDTF">2021-07-01T14:51:04Z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0x010100F91E6658F27BAF44A3D999EAFB2E5D67</vt:lpwstr>
  </property>
</Properties>
</file>