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5"/>
  </p:notesMasterIdLst>
  <p:sldIdLst>
    <p:sldId id="256" r:id="rId5"/>
    <p:sldId id="257" r:id="rId6"/>
    <p:sldId id="258" r:id="rId7"/>
    <p:sldId id="268" r:id="rId8"/>
    <p:sldId id="259" r:id="rId9"/>
    <p:sldId id="301" r:id="rId10"/>
    <p:sldId id="296" r:id="rId11"/>
    <p:sldId id="304" r:id="rId12"/>
    <p:sldId id="331" r:id="rId13"/>
    <p:sldId id="305" r:id="rId14"/>
    <p:sldId id="306" r:id="rId15"/>
    <p:sldId id="297" r:id="rId16"/>
    <p:sldId id="308" r:id="rId17"/>
    <p:sldId id="307" r:id="rId18"/>
    <p:sldId id="298" r:id="rId19"/>
    <p:sldId id="330" r:id="rId20"/>
    <p:sldId id="309" r:id="rId21"/>
    <p:sldId id="310" r:id="rId22"/>
    <p:sldId id="311" r:id="rId23"/>
    <p:sldId id="312" r:id="rId24"/>
    <p:sldId id="315" r:id="rId25"/>
    <p:sldId id="313" r:id="rId26"/>
    <p:sldId id="314" r:id="rId27"/>
    <p:sldId id="317" r:id="rId28"/>
    <p:sldId id="316" r:id="rId29"/>
    <p:sldId id="318" r:id="rId30"/>
    <p:sldId id="319" r:id="rId31"/>
    <p:sldId id="320" r:id="rId32"/>
    <p:sldId id="300" r:id="rId33"/>
    <p:sldId id="321" r:id="rId34"/>
    <p:sldId id="322" r:id="rId35"/>
    <p:sldId id="323" r:id="rId36"/>
    <p:sldId id="299" r:id="rId37"/>
    <p:sldId id="324" r:id="rId38"/>
    <p:sldId id="325" r:id="rId39"/>
    <p:sldId id="328" r:id="rId40"/>
    <p:sldId id="326" r:id="rId41"/>
    <p:sldId id="332" r:id="rId42"/>
    <p:sldId id="333" r:id="rId43"/>
    <p:sldId id="26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F9F9F"/>
    <a:srgbClr val="0563C1"/>
    <a:srgbClr val="ECFCFF"/>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444E00-1D9B-4B20-BCFF-8841B220FA7A}" v="1" dt="2021-07-01T15:49:36.61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90"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62444E00-1D9B-4B20-BCFF-8841B220FA7A}"/>
    <pc:docChg chg="custSel delSld modSld">
      <pc:chgData name="Andersen, Andy R (NYSERDA)" userId="b29e34e2-2c49-4861-897c-fb0eca8b4ebb" providerId="ADAL" clId="{62444E00-1D9B-4B20-BCFF-8841B220FA7A}" dt="2021-07-01T16:14:57.721" v="165" actId="47"/>
      <pc:docMkLst>
        <pc:docMk/>
      </pc:docMkLst>
      <pc:sldChg chg="modSp mod">
        <pc:chgData name="Andersen, Andy R (NYSERDA)" userId="b29e34e2-2c49-4861-897c-fb0eca8b4ebb" providerId="ADAL" clId="{62444E00-1D9B-4B20-BCFF-8841B220FA7A}" dt="2021-07-01T16:14:20.421" v="157" actId="20577"/>
        <pc:sldMkLst>
          <pc:docMk/>
          <pc:sldMk cId="2150696042" sldId="256"/>
        </pc:sldMkLst>
        <pc:spChg chg="mod">
          <ac:chgData name="Andersen, Andy R (NYSERDA)" userId="b29e34e2-2c49-4861-897c-fb0eca8b4ebb" providerId="ADAL" clId="{62444E00-1D9B-4B20-BCFF-8841B220FA7A}" dt="2021-07-01T16:14:06.655" v="114" actId="20577"/>
          <ac:spMkLst>
            <pc:docMk/>
            <pc:sldMk cId="2150696042" sldId="256"/>
            <ac:spMk id="6" creationId="{59958BED-A66C-974A-ABC4-A83D07377D57}"/>
          </ac:spMkLst>
        </pc:spChg>
        <pc:spChg chg="mod">
          <ac:chgData name="Andersen, Andy R (NYSERDA)" userId="b29e34e2-2c49-4861-897c-fb0eca8b4ebb" providerId="ADAL" clId="{62444E00-1D9B-4B20-BCFF-8841B220FA7A}" dt="2021-07-01T16:14:20.421" v="157" actId="20577"/>
          <ac:spMkLst>
            <pc:docMk/>
            <pc:sldMk cId="2150696042" sldId="256"/>
            <ac:spMk id="7" creationId="{8785EF96-A271-CD4C-8F1C-433863C69763}"/>
          </ac:spMkLst>
        </pc:spChg>
      </pc:sldChg>
      <pc:sldChg chg="addSp delSp modSp mod">
        <pc:chgData name="Andersen, Andy R (NYSERDA)" userId="b29e34e2-2c49-4861-897c-fb0eca8b4ebb" providerId="ADAL" clId="{62444E00-1D9B-4B20-BCFF-8841B220FA7A}" dt="2021-07-01T16:13:59.088" v="108" actId="478"/>
        <pc:sldMkLst>
          <pc:docMk/>
          <pc:sldMk cId="2130049529" sldId="258"/>
        </pc:sldMkLst>
        <pc:spChg chg="mod">
          <ac:chgData name="Andersen, Andy R (NYSERDA)" userId="b29e34e2-2c49-4861-897c-fb0eca8b4ebb" providerId="ADAL" clId="{62444E00-1D9B-4B20-BCFF-8841B220FA7A}" dt="2021-07-01T16:13:44.421" v="101"/>
          <ac:spMkLst>
            <pc:docMk/>
            <pc:sldMk cId="2130049529" sldId="258"/>
            <ac:spMk id="5" creationId="{06E82267-5826-40FE-86EE-900A7375F2C8}"/>
          </ac:spMkLst>
        </pc:spChg>
        <pc:spChg chg="mod">
          <ac:chgData name="Andersen, Andy R (NYSERDA)" userId="b29e34e2-2c49-4861-897c-fb0eca8b4ebb" providerId="ADAL" clId="{62444E00-1D9B-4B20-BCFF-8841B220FA7A}" dt="2021-07-01T16:13:46.589" v="102"/>
          <ac:spMkLst>
            <pc:docMk/>
            <pc:sldMk cId="2130049529" sldId="258"/>
            <ac:spMk id="6" creationId="{8AA5CF38-FC1D-4147-8D63-51A4C71A071A}"/>
          </ac:spMkLst>
        </pc:spChg>
        <pc:spChg chg="mod">
          <ac:chgData name="Andersen, Andy R (NYSERDA)" userId="b29e34e2-2c49-4861-897c-fb0eca8b4ebb" providerId="ADAL" clId="{62444E00-1D9B-4B20-BCFF-8841B220FA7A}" dt="2021-07-01T16:13:48.671" v="103"/>
          <ac:spMkLst>
            <pc:docMk/>
            <pc:sldMk cId="2130049529" sldId="258"/>
            <ac:spMk id="7" creationId="{4240357A-A191-46C1-9F82-C69712A97B33}"/>
          </ac:spMkLst>
        </pc:spChg>
        <pc:spChg chg="add del mod">
          <ac:chgData name="Andersen, Andy R (NYSERDA)" userId="b29e34e2-2c49-4861-897c-fb0eca8b4ebb" providerId="ADAL" clId="{62444E00-1D9B-4B20-BCFF-8841B220FA7A}" dt="2021-07-01T16:13:59.088" v="108" actId="478"/>
          <ac:spMkLst>
            <pc:docMk/>
            <pc:sldMk cId="2130049529" sldId="258"/>
            <ac:spMk id="9" creationId="{BC4F5E17-0D2B-4624-A3BF-F62A84118516}"/>
          </ac:spMkLst>
        </pc:spChg>
        <pc:spChg chg="mod">
          <ac:chgData name="Andersen, Andy R (NYSERDA)" userId="b29e34e2-2c49-4861-897c-fb0eca8b4ebb" providerId="ADAL" clId="{62444E00-1D9B-4B20-BCFF-8841B220FA7A}" dt="2021-07-01T16:13:50.754" v="104"/>
          <ac:spMkLst>
            <pc:docMk/>
            <pc:sldMk cId="2130049529" sldId="258"/>
            <ac:spMk id="10" creationId="{B60547D4-AB0B-4FCE-956C-BD3C437101A9}"/>
          </ac:spMkLst>
        </pc:spChg>
        <pc:spChg chg="mod">
          <ac:chgData name="Andersen, Andy R (NYSERDA)" userId="b29e34e2-2c49-4861-897c-fb0eca8b4ebb" providerId="ADAL" clId="{62444E00-1D9B-4B20-BCFF-8841B220FA7A}" dt="2021-07-01T16:13:52.905" v="105"/>
          <ac:spMkLst>
            <pc:docMk/>
            <pc:sldMk cId="2130049529" sldId="258"/>
            <ac:spMk id="11" creationId="{83D4C0C9-77B5-4266-9A9C-490EBD08532D}"/>
          </ac:spMkLst>
        </pc:spChg>
        <pc:spChg chg="mod">
          <ac:chgData name="Andersen, Andy R (NYSERDA)" userId="b29e34e2-2c49-4861-897c-fb0eca8b4ebb" providerId="ADAL" clId="{62444E00-1D9B-4B20-BCFF-8841B220FA7A}" dt="2021-07-01T16:13:55.338" v="106"/>
          <ac:spMkLst>
            <pc:docMk/>
            <pc:sldMk cId="2130049529" sldId="258"/>
            <ac:spMk id="12" creationId="{766179A6-0AB0-4717-A947-0A58D3715D27}"/>
          </ac:spMkLst>
        </pc:spChg>
        <pc:spChg chg="del">
          <ac:chgData name="Andersen, Andy R (NYSERDA)" userId="b29e34e2-2c49-4861-897c-fb0eca8b4ebb" providerId="ADAL" clId="{62444E00-1D9B-4B20-BCFF-8841B220FA7A}" dt="2021-07-01T16:13:57.742" v="107" actId="478"/>
          <ac:spMkLst>
            <pc:docMk/>
            <pc:sldMk cId="2130049529" sldId="258"/>
            <ac:spMk id="13" creationId="{13CD75E7-E15E-4DD5-86E9-FD1C6455B673}"/>
          </ac:spMkLst>
        </pc:spChg>
      </pc:sldChg>
      <pc:sldChg chg="del">
        <pc:chgData name="Andersen, Andy R (NYSERDA)" userId="b29e34e2-2c49-4861-897c-fb0eca8b4ebb" providerId="ADAL" clId="{62444E00-1D9B-4B20-BCFF-8841B220FA7A}" dt="2021-07-01T16:13:11.404" v="99" actId="47"/>
        <pc:sldMkLst>
          <pc:docMk/>
          <pc:sldMk cId="3572915904" sldId="303"/>
        </pc:sldMkLst>
      </pc:sldChg>
      <pc:sldChg chg="delCm">
        <pc:chgData name="Andersen, Andy R (NYSERDA)" userId="b29e34e2-2c49-4861-897c-fb0eca8b4ebb" providerId="ADAL" clId="{62444E00-1D9B-4B20-BCFF-8841B220FA7A}" dt="2021-07-01T16:14:44.912" v="163" actId="1592"/>
        <pc:sldMkLst>
          <pc:docMk/>
          <pc:sldMk cId="1483750941" sldId="321"/>
        </pc:sldMkLst>
      </pc:sldChg>
      <pc:sldChg chg="del">
        <pc:chgData name="Andersen, Andy R (NYSERDA)" userId="b29e34e2-2c49-4861-897c-fb0eca8b4ebb" providerId="ADAL" clId="{62444E00-1D9B-4B20-BCFF-8841B220FA7A}" dt="2021-07-01T16:14:35.371" v="158" actId="47"/>
        <pc:sldMkLst>
          <pc:docMk/>
          <pc:sldMk cId="3645000339" sldId="327"/>
        </pc:sldMkLst>
      </pc:sldChg>
      <pc:sldChg chg="del delCm">
        <pc:chgData name="Andersen, Andy R (NYSERDA)" userId="b29e34e2-2c49-4861-897c-fb0eca8b4ebb" providerId="ADAL" clId="{62444E00-1D9B-4B20-BCFF-8841B220FA7A}" dt="2021-07-01T16:14:57.721" v="165" actId="47"/>
        <pc:sldMkLst>
          <pc:docMk/>
          <pc:sldMk cId="3994034965" sldId="329"/>
        </pc:sldMkLst>
      </pc:sldChg>
      <pc:sldChg chg="modSp mod delCm">
        <pc:chgData name="Andersen, Andy R (NYSERDA)" userId="b29e34e2-2c49-4861-897c-fb0eca8b4ebb" providerId="ADAL" clId="{62444E00-1D9B-4B20-BCFF-8841B220FA7A}" dt="2021-07-01T16:14:41.545" v="160" actId="1592"/>
        <pc:sldMkLst>
          <pc:docMk/>
          <pc:sldMk cId="3652096852" sldId="333"/>
        </pc:sldMkLst>
        <pc:spChg chg="mod">
          <ac:chgData name="Andersen, Andy R (NYSERDA)" userId="b29e34e2-2c49-4861-897c-fb0eca8b4ebb" providerId="ADAL" clId="{62444E00-1D9B-4B20-BCFF-8841B220FA7A}" dt="2021-07-01T15:49:02.711" v="19" actId="20577"/>
          <ac:spMkLst>
            <pc:docMk/>
            <pc:sldMk cId="3652096852" sldId="333"/>
            <ac:spMk id="2" creationId="{0B42CC0C-F0EE-4E58-9B88-7A84E848B7AE}"/>
          </ac:spMkLst>
        </pc:spChg>
        <pc:spChg chg="mod">
          <ac:chgData name="Andersen, Andy R (NYSERDA)" userId="b29e34e2-2c49-4861-897c-fb0eca8b4ebb" providerId="ADAL" clId="{62444E00-1D9B-4B20-BCFF-8841B220FA7A}" dt="2021-07-01T15:49:40.089" v="89" actId="207"/>
          <ac:spMkLst>
            <pc:docMk/>
            <pc:sldMk cId="3652096852" sldId="333"/>
            <ac:spMk id="3" creationId="{C26C8AFF-3C49-438C-BCB3-99B8BEC552D5}"/>
          </ac:spMkLst>
        </pc:spChg>
      </pc:sldChg>
      <pc:sldChg chg="del">
        <pc:chgData name="Andersen, Andy R (NYSERDA)" userId="b29e34e2-2c49-4861-897c-fb0eca8b4ebb" providerId="ADAL" clId="{62444E00-1D9B-4B20-BCFF-8841B220FA7A}" dt="2021-07-01T16:13:33.189" v="100" actId="47"/>
        <pc:sldMkLst>
          <pc:docMk/>
          <pc:sldMk cId="448140543" sldId="33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Customer’s should be the Occupant of the Home, who should be the parties applying for the program. This is a change for AHP and more closely resembles the </a:t>
            </a:r>
            <a:r>
              <a:rPr lang="en-US" dirty="0" err="1"/>
              <a:t>EmPower</a:t>
            </a:r>
            <a:r>
              <a:rPr lang="en-US" dirty="0"/>
              <a:t> NY process.</a:t>
            </a:r>
          </a:p>
          <a:p>
            <a:r>
              <a:rPr lang="en-US" dirty="0"/>
              <a:t>2: The website shown on this slide will be active as of July 26</a:t>
            </a:r>
            <a:r>
              <a:rPr lang="en-US" baseline="30000" dirty="0"/>
              <a:t>th</a:t>
            </a:r>
            <a:r>
              <a:rPr lang="en-US" dirty="0"/>
              <a:t>, 2021.</a:t>
            </a:r>
          </a:p>
          <a:p>
            <a:r>
              <a:rPr lang="en-US" dirty="0"/>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8</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Traditional </a:t>
            </a:r>
            <a:r>
              <a:rPr lang="en-US" dirty="0" err="1"/>
              <a:t>EmPower</a:t>
            </a:r>
            <a:r>
              <a:rPr lang="en-US" dirty="0"/>
              <a:t> and Assisted Home Performance (AHP)</a:t>
            </a:r>
          </a:p>
          <a:p>
            <a:r>
              <a:rPr lang="en-US" dirty="0"/>
              <a:t>2: After Paper Applications are entered into the system by CLEAResult Shared Services, Paper Applications follow the same review process as Online Applications.</a:t>
            </a:r>
          </a:p>
          <a:p>
            <a:r>
              <a:rPr lang="en-US" dirty="0"/>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30</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32</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34</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36</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dirty="0"/>
              <a:t>Program will do their best to accommodate an Applicant’s selected Contractor but here may be limitations that prevent an Applicant's choice from being selected to accept the project.</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13</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17</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18</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19</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hyperlink" Target="https://knowledge.nyserda.ny.gov/pages/viewpage.action?pageId=81855387"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hyperlink" Target="mailto:Applications.Residential@nyserda.ny.gov"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dirty="0"/>
              <a:t>July 6</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dirty="0"/>
              <a:t>NYSERDA Community Energy Advisors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Roboto Light"/>
                <a:ea typeface="Roboto Light"/>
              </a:rPr>
              <a:t>Faster, Safer, and More Accurate:</a:t>
            </a:r>
          </a:p>
          <a:p>
            <a:pPr marL="285750" indent="-285750">
              <a:buFont typeface="Arial" panose="020B0604020202020204" pitchFamily="34" charset="0"/>
              <a:buChar char="•"/>
            </a:pPr>
            <a:r>
              <a:rPr lang="en-US" sz="1400" dirty="0">
                <a:latin typeface="Roboto Light"/>
                <a:ea typeface="Roboto Light"/>
                <a:cs typeface="Calibri"/>
              </a:rPr>
              <a:t>Its the fastest path for reviewing and approving an AHP or </a:t>
            </a:r>
            <a:r>
              <a:rPr lang="en-US" sz="1400" dirty="0" err="1">
                <a:latin typeface="Roboto Light"/>
                <a:ea typeface="Roboto Light"/>
                <a:cs typeface="Calibri"/>
              </a:rPr>
              <a:t>EmPower</a:t>
            </a:r>
            <a:r>
              <a:rPr lang="en-US" sz="1400" dirty="0">
                <a:latin typeface="Roboto Light"/>
                <a:ea typeface="Roboto Light"/>
                <a:cs typeface="Calibri"/>
              </a:rPr>
              <a:t> applicant.</a:t>
            </a:r>
          </a:p>
          <a:p>
            <a:pPr marL="285750" indent="-285750">
              <a:buFont typeface="Arial" panose="020B0604020202020204" pitchFamily="34" charset="0"/>
              <a:buChar char="•"/>
            </a:pPr>
            <a:r>
              <a:rPr lang="en-US" sz="1400" dirty="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dirty="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dirty="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dirty="0">
                <a:latin typeface="Roboto Light"/>
                <a:ea typeface="Roboto Light"/>
                <a:cs typeface="Calibri"/>
              </a:rPr>
              <a:t>Approved applications automatically and seamlessly upload into </a:t>
            </a:r>
            <a:r>
              <a:rPr lang="en-US" sz="1400" dirty="0" err="1">
                <a:latin typeface="Roboto Light"/>
                <a:ea typeface="Roboto Light"/>
                <a:cs typeface="Calibri"/>
              </a:rPr>
              <a:t>Uplight</a:t>
            </a:r>
            <a:r>
              <a:rPr lang="en-US" sz="1400" dirty="0">
                <a:latin typeface="Roboto Light"/>
                <a:ea typeface="Roboto Light"/>
                <a:cs typeface="Calibri"/>
              </a:rPr>
              <a:t> to auto-create projects.</a:t>
            </a:r>
          </a:p>
          <a:p>
            <a:r>
              <a:rPr lang="en-US" b="1" dirty="0">
                <a:latin typeface="Roboto Light"/>
                <a:ea typeface="Roboto Light"/>
                <a:cs typeface="Calibri"/>
              </a:rPr>
              <a:t>More Control:</a:t>
            </a:r>
          </a:p>
          <a:p>
            <a:pPr marL="285750" indent="-285750">
              <a:buFont typeface="Arial" panose="020B0604020202020204" pitchFamily="34" charset="0"/>
              <a:buChar char="•"/>
            </a:pPr>
            <a:r>
              <a:rPr lang="en-US" sz="1400" dirty="0">
                <a:latin typeface="Roboto Light"/>
                <a:ea typeface="Roboto Light"/>
                <a:cs typeface="Calibri"/>
              </a:rPr>
              <a:t>Applicants can choose their own Contractor</a:t>
            </a:r>
            <a:r>
              <a:rPr lang="en-US" sz="1400" baseline="30000" dirty="0">
                <a:latin typeface="Roboto Light"/>
                <a:ea typeface="Roboto Light"/>
                <a:cs typeface="Calibri"/>
              </a:rPr>
              <a:t>2</a:t>
            </a:r>
            <a:r>
              <a:rPr lang="en-US" sz="1400" dirty="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dirty="0">
                <a:latin typeface="Roboto Light"/>
                <a:ea typeface="Roboto Light"/>
              </a:rPr>
              <a:t>Applicants can start, stop and return to the application at anytime which is helpful if</a:t>
            </a:r>
            <a:r>
              <a:rPr lang="en-US" sz="1400" baseline="30000" dirty="0">
                <a:latin typeface="Roboto Light"/>
                <a:ea typeface="Roboto Light"/>
              </a:rPr>
              <a:t>1</a:t>
            </a:r>
            <a:r>
              <a:rPr lang="en-US" sz="1400" dirty="0">
                <a:latin typeface="Roboto Light"/>
                <a:ea typeface="Roboto Light"/>
              </a:rPr>
              <a:t>:</a:t>
            </a:r>
          </a:p>
          <a:p>
            <a:pPr marL="514350" lvl="1" indent="-285750"/>
            <a:r>
              <a:rPr lang="en-US" dirty="0">
                <a:latin typeface="Roboto Light"/>
                <a:ea typeface="Roboto Light"/>
                <a:cs typeface="Calibri"/>
              </a:rPr>
              <a:t>The application cannot be completed in one setting,</a:t>
            </a:r>
          </a:p>
          <a:p>
            <a:pPr marL="514350" lvl="1" indent="-285750"/>
            <a:r>
              <a:rPr lang="en-US" dirty="0">
                <a:latin typeface="Roboto Light"/>
                <a:ea typeface="Roboto Light"/>
                <a:cs typeface="Calibri"/>
              </a:rPr>
              <a:t>Additional time is needed to gather required and/or supporting documents or information</a:t>
            </a:r>
          </a:p>
          <a:p>
            <a:r>
              <a:rPr lang="en-US" b="1" dirty="0">
                <a:latin typeface="Roboto Light"/>
                <a:ea typeface="Roboto Light"/>
                <a:cs typeface="Calibri"/>
              </a:rPr>
              <a:t>More Reliable Communications:</a:t>
            </a:r>
          </a:p>
          <a:p>
            <a:pPr marL="285750" indent="-285750">
              <a:buFont typeface="Arial" panose="020B0604020202020204" pitchFamily="34" charset="0"/>
              <a:buChar char="•"/>
            </a:pPr>
            <a:r>
              <a:rPr lang="en-US" sz="1400" dirty="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dirty="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dirty="0">
                <a:latin typeface="Roboto Light"/>
                <a:ea typeface="Roboto Light"/>
                <a:cs typeface="Calibri"/>
              </a:rPr>
              <a:t>Reminders are sent at day 10 and 20 once an application has been initiated.</a:t>
            </a:r>
          </a:p>
          <a:p>
            <a:pPr marL="514350" lvl="1" indent="-285750"/>
            <a:r>
              <a:rPr lang="en-US" dirty="0">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dirty="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dirty="0">
                <a:effectLst/>
                <a:cs typeface="Times New Roman" panose="02020603050405020304" pitchFamily="18" charset="0"/>
              </a:rPr>
              <a:t>Applicants are required to create a </a:t>
            </a:r>
            <a:r>
              <a:rPr lang="en-US" b="1" dirty="0">
                <a:cs typeface="Times New Roman" panose="02020603050405020304" pitchFamily="18" charset="0"/>
                <a:hlinkClick r:id="rId3"/>
              </a:rPr>
              <a:t>Salesforce Application Portal</a:t>
            </a:r>
            <a:r>
              <a:rPr lang="en-US" dirty="0">
                <a:cs typeface="Times New Roman" panose="02020603050405020304" pitchFamily="18" charset="0"/>
              </a:rPr>
              <a:t> </a:t>
            </a:r>
            <a:r>
              <a:rPr lang="en-US" sz="1600" dirty="0">
                <a:effectLst/>
                <a:cs typeface="Times New Roman" panose="02020603050405020304" pitchFamily="18" charset="0"/>
              </a:rPr>
              <a:t>account to use the </a:t>
            </a:r>
            <a:r>
              <a:rPr lang="en-US" sz="1600" b="1" dirty="0">
                <a:effectLst/>
                <a:cs typeface="Times New Roman" panose="02020603050405020304" pitchFamily="18" charset="0"/>
              </a:rPr>
              <a:t>Online</a:t>
            </a:r>
            <a:r>
              <a:rPr lang="en-US" sz="1600" dirty="0">
                <a:effectLst/>
                <a:cs typeface="Times New Roman" panose="02020603050405020304" pitchFamily="18" charset="0"/>
              </a:rPr>
              <a:t> Application</a:t>
            </a:r>
            <a:r>
              <a:rPr lang="en-US" sz="1600" baseline="30000" dirty="0">
                <a:effectLst/>
                <a:cs typeface="Times New Roman" panose="02020603050405020304" pitchFamily="18" charset="0"/>
              </a:rPr>
              <a:t>1</a:t>
            </a:r>
            <a:r>
              <a:rPr lang="en-US" sz="1600" dirty="0">
                <a:effectLst/>
                <a:cs typeface="Times New Roman" panose="02020603050405020304" pitchFamily="18" charset="0"/>
              </a:rPr>
              <a:t>.</a:t>
            </a:r>
          </a:p>
          <a:p>
            <a:r>
              <a:rPr lang="en-US" sz="1600" dirty="0">
                <a:effectLst/>
                <a:cs typeface="Times New Roman" panose="02020603050405020304" pitchFamily="18" charset="0"/>
              </a:rPr>
              <a:t>A </a:t>
            </a:r>
            <a:r>
              <a:rPr lang="en-US" b="1" dirty="0">
                <a:cs typeface="Times New Roman" panose="02020603050405020304" pitchFamily="18" charset="0"/>
                <a:hlinkClick r:id="rId3"/>
              </a:rPr>
              <a:t>Salesforce Application Portal</a:t>
            </a:r>
            <a:r>
              <a:rPr lang="en-US" b="1" dirty="0">
                <a:cs typeface="Times New Roman" panose="02020603050405020304" pitchFamily="18" charset="0"/>
              </a:rPr>
              <a:t> </a:t>
            </a:r>
            <a:r>
              <a:rPr lang="en-US" dirty="0">
                <a:cs typeface="Times New Roman" panose="02020603050405020304" pitchFamily="18" charset="0"/>
              </a:rPr>
              <a:t>account provides multiple methods of communication:</a:t>
            </a:r>
          </a:p>
          <a:p>
            <a:r>
              <a:rPr lang="en-US" b="1" dirty="0">
                <a:cs typeface="Times New Roman" panose="02020603050405020304" pitchFamily="18" charset="0"/>
              </a:rPr>
              <a:t>Notes &amp; Attachments:</a:t>
            </a:r>
          </a:p>
          <a:p>
            <a:pPr marL="285750" indent="-285750">
              <a:buFont typeface="Arial" panose="020B0604020202020204" pitchFamily="34" charset="0"/>
              <a:buChar char="•"/>
            </a:pPr>
            <a:r>
              <a:rPr lang="en-US" sz="1600" dirty="0">
                <a:effectLst/>
                <a:cs typeface="Times New Roman" panose="02020603050405020304" pitchFamily="18" charset="0"/>
              </a:rPr>
              <a:t>Allows Applicants to communicate with the NY</a:t>
            </a:r>
            <a:r>
              <a:rPr lang="en-US" dirty="0">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dirty="0">
                <a:effectLst/>
                <a:cs typeface="Times New Roman" panose="02020603050405020304" pitchFamily="18" charset="0"/>
              </a:rPr>
              <a:t>Allows Applicants to update information or documents in their application</a:t>
            </a:r>
            <a:r>
              <a:rPr lang="en-US" dirty="0">
                <a:cs typeface="Times New Roman" panose="02020603050405020304" pitchFamily="18" charset="0"/>
              </a:rPr>
              <a:t>.</a:t>
            </a:r>
          </a:p>
          <a:p>
            <a:r>
              <a:rPr lang="en-US" b="1" dirty="0">
                <a:cs typeface="Times New Roman" panose="02020603050405020304" pitchFamily="18" charset="0"/>
              </a:rPr>
              <a:t>Chatter Feed:</a:t>
            </a:r>
          </a:p>
          <a:p>
            <a:pPr marL="285750" indent="-285750">
              <a:buFont typeface="Arial" panose="020B0604020202020204" pitchFamily="34" charset="0"/>
              <a:buChar char="•"/>
            </a:pPr>
            <a:r>
              <a:rPr lang="en-US" dirty="0">
                <a:cs typeface="Times New Roman" panose="02020603050405020304" pitchFamily="18" charset="0"/>
              </a:rPr>
              <a:t>Allows Contractors to communicate</a:t>
            </a:r>
            <a:r>
              <a:rPr lang="en-US" baseline="30000" dirty="0">
                <a:cs typeface="Times New Roman" panose="02020603050405020304" pitchFamily="18" charset="0"/>
              </a:rPr>
              <a:t>2</a:t>
            </a:r>
            <a:r>
              <a:rPr lang="en-US" dirty="0">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3892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dirty="0"/>
              <a:t>Salesforce Application Portal</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dirty="0"/>
              <a:t>Digital Application Process</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dirty="0"/>
              <a:t>Application Review &amp; Approval</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dirty="0"/>
              <a:t>Other Program updates</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dirty="0"/>
              <a:t>Additional Resources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dirty="0"/>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dirty="0">
                <a:cs typeface="Calibri"/>
              </a:rPr>
              <a:t>Salesforce evaluates if the Applicant received prior Program services within the last 3 years.</a:t>
            </a:r>
          </a:p>
          <a:p>
            <a:pPr marL="514350" lvl="1" indent="-285750"/>
            <a:r>
              <a:rPr lang="en-US" dirty="0">
                <a:cs typeface="Calibri"/>
              </a:rPr>
              <a:t>Applicants who have exceeded the $10,000/3 year cap are ineligible for the Program.</a:t>
            </a:r>
          </a:p>
          <a:p>
            <a:pPr marL="285750" indent="-285750">
              <a:buFont typeface="Arial" panose="020B0604020202020204" pitchFamily="34" charset="0"/>
              <a:buChar char="•"/>
            </a:pPr>
            <a:r>
              <a:rPr lang="en-US" dirty="0">
                <a:cs typeface="Calibri"/>
              </a:rPr>
              <a:t>Applications</a:t>
            </a:r>
            <a:r>
              <a:rPr lang="en-US" baseline="30000" dirty="0">
                <a:cs typeface="Calibri"/>
              </a:rPr>
              <a:t>1</a:t>
            </a:r>
            <a:r>
              <a:rPr lang="en-US" dirty="0">
                <a:cs typeface="Calibri"/>
              </a:rPr>
              <a:t> are reviewed by CLEAResult Shared Services in Salesforce.</a:t>
            </a:r>
          </a:p>
          <a:p>
            <a:pPr marL="514350" lvl="1" indent="-285750"/>
            <a:r>
              <a:rPr lang="en-US" b="1" dirty="0">
                <a:cs typeface="Calibri"/>
              </a:rPr>
              <a:t>Paper</a:t>
            </a:r>
            <a:r>
              <a:rPr lang="en-US" dirty="0">
                <a:cs typeface="Calibri"/>
              </a:rPr>
              <a:t> Applications are entered into the system first by CLEAResult Shared Services</a:t>
            </a:r>
            <a:r>
              <a:rPr lang="en-US" baseline="30000" dirty="0">
                <a:cs typeface="Calibri"/>
              </a:rPr>
              <a:t>2</a:t>
            </a:r>
            <a:r>
              <a:rPr lang="en-US" dirty="0">
                <a:cs typeface="Calibri"/>
              </a:rPr>
              <a:t>.</a:t>
            </a:r>
          </a:p>
          <a:p>
            <a:pPr marL="514350" lvl="1" indent="-285750"/>
            <a:r>
              <a:rPr lang="en-US" dirty="0">
                <a:cs typeface="Calibri"/>
              </a:rPr>
              <a:t>Moderate-income applications will no longer be submitted to </a:t>
            </a:r>
            <a:r>
              <a:rPr lang="en-US" dirty="0" err="1">
                <a:cs typeface="Calibri"/>
              </a:rPr>
              <a:t>SlipStream</a:t>
            </a:r>
            <a:r>
              <a:rPr lang="en-US" dirty="0">
                <a:cs typeface="Calibri"/>
              </a:rPr>
              <a:t> (EFS) for review/processing.</a:t>
            </a:r>
          </a:p>
          <a:p>
            <a:pPr marL="514350" lvl="1" indent="-285750"/>
            <a:r>
              <a:rPr lang="en-US" dirty="0">
                <a:cs typeface="Calibri"/>
              </a:rPr>
              <a:t>All Moderate-income projects will be sent to the Express Audit workflow in </a:t>
            </a:r>
            <a:r>
              <a:rPr lang="en-US" dirty="0" err="1">
                <a:cs typeface="Calibri"/>
              </a:rPr>
              <a:t>Uplight</a:t>
            </a:r>
            <a:r>
              <a:rPr lang="en-US" dirty="0">
                <a:cs typeface="Calibri"/>
              </a:rPr>
              <a:t>.</a:t>
            </a:r>
          </a:p>
          <a:p>
            <a:pPr marL="744538" lvl="2" indent="-285750"/>
            <a:r>
              <a:rPr lang="en-US" dirty="0">
                <a:cs typeface="Calibri"/>
              </a:rPr>
              <a:t>When completing an Express Audit for a customer, create the project within the Express Contract Workflow.</a:t>
            </a:r>
          </a:p>
          <a:p>
            <a:pPr marL="514350" lvl="1" indent="-285750"/>
            <a:r>
              <a:rPr lang="en-US" dirty="0">
                <a:cs typeface="Calibri"/>
              </a:rPr>
              <a:t>All Low-income projects will be sent to the </a:t>
            </a:r>
            <a:r>
              <a:rPr lang="en-US" dirty="0" err="1">
                <a:cs typeface="Calibri"/>
              </a:rPr>
              <a:t>EmPower</a:t>
            </a:r>
            <a:r>
              <a:rPr lang="en-US" dirty="0">
                <a:cs typeface="Calibri"/>
              </a:rPr>
              <a:t> workflow in </a:t>
            </a:r>
            <a:r>
              <a:rPr lang="en-US" dirty="0" err="1">
                <a:cs typeface="Calibri"/>
              </a:rPr>
              <a:t>Uplight</a:t>
            </a:r>
            <a:endParaRPr lang="en-US" dirty="0">
              <a:cs typeface="Calibri"/>
            </a:endParaRPr>
          </a:p>
          <a:p>
            <a:pPr marL="285750" indent="-285750">
              <a:buFont typeface="Arial" panose="020B0604020202020204" pitchFamily="34" charset="0"/>
              <a:buChar char="•"/>
            </a:pPr>
            <a:r>
              <a:rPr lang="en-US" dirty="0">
                <a:cs typeface="Calibri"/>
              </a:rPr>
              <a:t>CLEAResult checks for the following:</a:t>
            </a:r>
          </a:p>
          <a:p>
            <a:pPr marL="514350" lvl="1" indent="-285750"/>
            <a:r>
              <a:rPr lang="en-US" dirty="0">
                <a:cs typeface="Calibri"/>
              </a:rPr>
              <a:t>Applicant’s information is complete</a:t>
            </a:r>
          </a:p>
          <a:p>
            <a:pPr marL="514350" lvl="1" indent="-285750"/>
            <a:r>
              <a:rPr lang="en-US" dirty="0">
                <a:cs typeface="Calibri"/>
              </a:rPr>
              <a:t>Income eligibility (to help determine the appropriate program for the Applicant)</a:t>
            </a:r>
          </a:p>
          <a:p>
            <a:pPr marL="285750" indent="-285750">
              <a:buFont typeface="Arial" panose="020B0604020202020204" pitchFamily="34" charset="0"/>
              <a:buChar char="•"/>
            </a:pPr>
            <a:r>
              <a:rPr lang="en-US" dirty="0">
                <a:cs typeface="Calibri"/>
              </a:rPr>
              <a:t>Applications with missing required information are placed on-hold</a:t>
            </a:r>
            <a:r>
              <a:rPr lang="en-US" baseline="30000" dirty="0">
                <a:cs typeface="Calibri"/>
              </a:rPr>
              <a:t>3</a:t>
            </a:r>
          </a:p>
          <a:p>
            <a:pPr marL="514350" lvl="1" indent="-285750"/>
            <a:r>
              <a:rPr lang="en-US" dirty="0">
                <a:cs typeface="Calibri"/>
              </a:rPr>
              <a:t>Applicants who provided an email address receive an automatic email reminding them to complete their application.</a:t>
            </a:r>
            <a:br>
              <a:rPr lang="en-US" dirty="0">
                <a:cs typeface="Calibri"/>
              </a:rPr>
            </a:br>
            <a:r>
              <a:rPr lang="en-US" dirty="0">
                <a:cs typeface="Calibri"/>
              </a:rPr>
              <a:t>(sent twice, at 10 days after initial submission and again at 20 days after initial submission)</a:t>
            </a:r>
          </a:p>
          <a:p>
            <a:pPr marL="514350" lvl="1" indent="-285750"/>
            <a:r>
              <a:rPr lang="en-US" dirty="0">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dirty="0">
                <a:cs typeface="Calibri"/>
              </a:rPr>
              <a:t>Applications still missing required information after the required timeframe will be re-reviewed for next steps.</a:t>
            </a:r>
          </a:p>
          <a:p>
            <a:pPr marL="514350" lvl="1" indent="-285750"/>
            <a:r>
              <a:rPr lang="en-US" dirty="0">
                <a:cs typeface="Calibri"/>
              </a:rPr>
              <a:t>This could result in a cancelled application</a:t>
            </a:r>
          </a:p>
          <a:p>
            <a:pPr marL="514350" lvl="1" indent="-285750"/>
            <a:r>
              <a:rPr lang="en-US" dirty="0">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dirty="0"/>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dirty="0">
                <a:solidFill>
                  <a:schemeClr val="tx2"/>
                </a:solidFill>
              </a:rPr>
              <a:t>Training Resources &amp; Materials:</a:t>
            </a:r>
          </a:p>
          <a:p>
            <a:r>
              <a:rPr lang="en-US" dirty="0">
                <a:hlinkClick r:id="rId2"/>
              </a:rPr>
              <a:t>NYSERDA Energy Advisors</a:t>
            </a:r>
            <a:endParaRPr lang="en-US" dirty="0"/>
          </a:p>
        </p:txBody>
      </p:sp>
    </p:spTree>
    <p:extLst>
      <p:ext uri="{BB962C8B-B14F-4D97-AF65-F5344CB8AC3E}">
        <p14:creationId xmlns:p14="http://schemas.microsoft.com/office/powerpoint/2010/main" val="3652096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rPr>
              <a:t>With the new, user-friendly Combined Residential Application, customers</a:t>
            </a:r>
            <a:r>
              <a:rPr lang="en-US" baseline="30000" dirty="0">
                <a:latin typeface="Roboto Light"/>
                <a:ea typeface="Roboto Light"/>
              </a:rPr>
              <a:t>1</a:t>
            </a:r>
            <a:r>
              <a:rPr lang="en-US" dirty="0">
                <a:latin typeface="Roboto Light"/>
                <a:ea typeface="Roboto Light"/>
              </a:rPr>
              <a:t> can choose to complete and submit their application either </a:t>
            </a:r>
            <a:r>
              <a:rPr lang="en-US" b="1" dirty="0">
                <a:latin typeface="Roboto Light"/>
                <a:ea typeface="Roboto Light"/>
              </a:rPr>
              <a:t>Online</a:t>
            </a:r>
            <a:r>
              <a:rPr lang="en-US" dirty="0">
                <a:latin typeface="Roboto Light"/>
                <a:ea typeface="Roboto Light"/>
              </a:rPr>
              <a:t> or using a </a:t>
            </a:r>
            <a:r>
              <a:rPr lang="en-US" b="1" dirty="0">
                <a:latin typeface="Roboto Light"/>
                <a:ea typeface="Roboto Light"/>
              </a:rPr>
              <a:t>Paper</a:t>
            </a:r>
            <a:r>
              <a:rPr lang="en-US" dirty="0">
                <a:latin typeface="Roboto Light"/>
                <a:ea typeface="Roboto Light"/>
              </a:rPr>
              <a:t> Application.</a:t>
            </a:r>
          </a:p>
          <a:p>
            <a:pPr marL="285750" indent="-285750">
              <a:buFont typeface="Arial" panose="020B0604020202020204" pitchFamily="34" charset="0"/>
              <a:buChar char="•"/>
            </a:pPr>
            <a:r>
              <a:rPr lang="en-US" b="1" dirty="0">
                <a:latin typeface="Roboto Light"/>
                <a:ea typeface="Roboto Light"/>
              </a:rPr>
              <a:t>Online</a:t>
            </a:r>
            <a:r>
              <a:rPr lang="en-US" dirty="0">
                <a:latin typeface="Roboto Light"/>
                <a:ea typeface="Roboto Light"/>
              </a:rPr>
              <a:t> and </a:t>
            </a:r>
            <a:r>
              <a:rPr lang="en-US" b="1" dirty="0">
                <a:latin typeface="Roboto Light"/>
                <a:ea typeface="Roboto Light"/>
              </a:rPr>
              <a:t>Paper</a:t>
            </a:r>
            <a:r>
              <a:rPr lang="en-US" dirty="0">
                <a:latin typeface="Roboto Light"/>
                <a:ea typeface="Roboto Light"/>
              </a:rPr>
              <a:t> Applications can be accessed from </a:t>
            </a:r>
            <a:r>
              <a:rPr lang="en-US" dirty="0">
                <a:latin typeface="Roboto Light"/>
                <a:ea typeface="Roboto Light"/>
                <a:hlinkClick r:id="rId3"/>
              </a:rPr>
              <a:t>nyserda.ny.gov/ahp-empower</a:t>
            </a:r>
            <a:r>
              <a:rPr lang="en-US" baseline="30000" dirty="0">
                <a:latin typeface="Roboto Light"/>
                <a:ea typeface="Roboto Light"/>
              </a:rPr>
              <a:t>2</a:t>
            </a:r>
            <a:r>
              <a:rPr lang="en-US" dirty="0">
                <a:latin typeface="Roboto Light"/>
                <a:ea typeface="Roboto Light"/>
              </a:rPr>
              <a:t>.</a:t>
            </a:r>
          </a:p>
          <a:p>
            <a:pPr marL="285750" indent="-285750">
              <a:buFont typeface="Arial" panose="020B0604020202020204" pitchFamily="34" charset="0"/>
              <a:buChar char="•"/>
            </a:pPr>
            <a:r>
              <a:rPr lang="en-US" dirty="0">
                <a:latin typeface="Roboto Light"/>
                <a:ea typeface="Roboto Light"/>
              </a:rPr>
              <a:t>Customers can begin the application online, then switch to paper later in the process.</a:t>
            </a:r>
          </a:p>
          <a:p>
            <a:pPr marL="574675" lvl="1" indent="-292100"/>
            <a:r>
              <a:rPr lang="en-US" dirty="0">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dirty="0">
                <a:latin typeface="Roboto Light"/>
                <a:ea typeface="Roboto Light"/>
                <a:cs typeface="Calibri"/>
              </a:rPr>
              <a:t>Applicants can receive assistance from Contractors and/or Community Organizations when completing applications.</a:t>
            </a:r>
          </a:p>
          <a:p>
            <a:pPr marL="572770" lvl="1" indent="-287020"/>
            <a:r>
              <a:rPr lang="en-US" dirty="0">
                <a:latin typeface="Roboto Light"/>
                <a:ea typeface="Roboto Light"/>
                <a:cs typeface="Calibri"/>
              </a:rPr>
              <a:t>Contractors can complete the application on behalf of the applicant</a:t>
            </a:r>
            <a:r>
              <a:rPr lang="en-US" baseline="30000" dirty="0">
                <a:latin typeface="Roboto Light"/>
                <a:ea typeface="Roboto Light"/>
                <a:cs typeface="Calibri"/>
              </a:rPr>
              <a:t>3</a:t>
            </a:r>
            <a:r>
              <a:rPr lang="en-US" dirty="0">
                <a:latin typeface="Roboto Light"/>
                <a:ea typeface="Roboto Light"/>
                <a:cs typeface="Calibri"/>
              </a:rPr>
              <a:t>.</a:t>
            </a:r>
          </a:p>
          <a:p>
            <a:pPr marL="287020" indent="-287020">
              <a:buFont typeface="Arial" panose="020B0604020202020204" pitchFamily="34" charset="0"/>
              <a:buChar char="•"/>
            </a:pPr>
            <a:r>
              <a:rPr lang="en-US" dirty="0">
                <a:latin typeface="Roboto Light"/>
                <a:ea typeface="Roboto Light"/>
                <a:cs typeface="Calibri"/>
              </a:rPr>
              <a:t>Effective July 16, 2021, email application submissions will no longer be accepted.</a:t>
            </a:r>
          </a:p>
          <a:p>
            <a:pPr marL="574675" lvl="1" indent="-287020"/>
            <a:r>
              <a:rPr lang="en-US" dirty="0">
                <a:latin typeface="Roboto Light"/>
                <a:ea typeface="Roboto Light"/>
                <a:cs typeface="Calibri"/>
              </a:rPr>
              <a:t>The </a:t>
            </a:r>
            <a:r>
              <a:rPr lang="fr-FR" u="sng" dirty="0">
                <a:solidFill>
                  <a:srgbClr val="1F5C9E"/>
                </a:solidFill>
                <a:latin typeface="Roboto Light"/>
                <a:ea typeface="Roboto Light"/>
                <a:cs typeface="Calibri"/>
                <a:hlinkClick r:id="rId4"/>
              </a:rPr>
              <a:t>Applications.Residential@nyserda.ny.gov</a:t>
            </a:r>
            <a:r>
              <a:rPr lang="en-US" dirty="0">
                <a:solidFill>
                  <a:srgbClr val="1F5C9E"/>
                </a:solidFill>
                <a:latin typeface="Roboto Light"/>
                <a:ea typeface="Roboto Light"/>
                <a:cs typeface="Calibri"/>
              </a:rPr>
              <a:t> </a:t>
            </a:r>
            <a:r>
              <a:rPr lang="en-US" dirty="0">
                <a:latin typeface="Roboto Light"/>
                <a:ea typeface="Roboto Light"/>
                <a:cs typeface="Calibri"/>
              </a:rPr>
              <a:t>email address will be disabled, and an automated response will be generated.</a:t>
            </a:r>
          </a:p>
          <a:p>
            <a:pPr marL="574675" lvl="1" indent="-287020"/>
            <a:r>
              <a:rPr lang="en-US" dirty="0">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dirty="0">
                <a:latin typeface="Roboto Light"/>
                <a:ea typeface="Roboto Light"/>
                <a:cs typeface="Calibri"/>
              </a:rPr>
              <a:t>Online</a:t>
            </a:r>
            <a:r>
              <a:rPr lang="en-US" dirty="0">
                <a:latin typeface="Roboto Light"/>
                <a:ea typeface="Roboto Light"/>
                <a:cs typeface="Calibri"/>
              </a:rPr>
              <a:t> or </a:t>
            </a:r>
            <a:r>
              <a:rPr lang="en-US" b="1" dirty="0">
                <a:latin typeface="Roboto Light"/>
                <a:ea typeface="Roboto Light"/>
                <a:cs typeface="Calibri"/>
              </a:rPr>
              <a:t>Paper</a:t>
            </a:r>
            <a:r>
              <a:rPr lang="en-US" dirty="0">
                <a:latin typeface="Roboto Light"/>
                <a:ea typeface="Roboto Light"/>
                <a:cs typeface="Calibri"/>
              </a:rPr>
              <a:t>)</a:t>
            </a:r>
          </a:p>
          <a:p>
            <a:pPr marL="914400" lvl="2" indent="0">
              <a:buNone/>
            </a:pPr>
            <a:r>
              <a:rPr lang="en-US" sz="1400" dirty="0">
                <a:latin typeface="Roboto Light"/>
                <a:ea typeface="Roboto Light"/>
                <a:cs typeface="Calibri"/>
              </a:rPr>
              <a:t>Paper applications should be mailed to:</a:t>
            </a:r>
            <a:br>
              <a:rPr lang="en-US" sz="1400" dirty="0">
                <a:cs typeface="Calibri" panose="020F0502020204030204" pitchFamily="34" charset="0"/>
              </a:rPr>
            </a:br>
            <a:r>
              <a:rPr lang="en-US" sz="1400" dirty="0">
                <a:solidFill>
                  <a:srgbClr val="3380CE"/>
                </a:solidFill>
                <a:latin typeface="Roboto Light"/>
                <a:ea typeface="Roboto Light"/>
                <a:cs typeface="Calibri"/>
              </a:rPr>
              <a:t>Energy Audit Application</a:t>
            </a:r>
            <a:br>
              <a:rPr lang="en-US" sz="1400" dirty="0">
                <a:cs typeface="Calibri" panose="020F0502020204030204" pitchFamily="34" charset="0"/>
              </a:rPr>
            </a:br>
            <a:r>
              <a:rPr lang="en-US" sz="1400" dirty="0">
                <a:solidFill>
                  <a:srgbClr val="3380CE"/>
                </a:solidFill>
                <a:latin typeface="Roboto Light"/>
                <a:ea typeface="Roboto Light"/>
                <a:cs typeface="Calibri"/>
              </a:rPr>
              <a:t>2 Wall Street,</a:t>
            </a:r>
            <a:br>
              <a:rPr lang="en-US" sz="1400" dirty="0">
                <a:cs typeface="Calibri" panose="020F0502020204030204" pitchFamily="34" charset="0"/>
              </a:rPr>
            </a:br>
            <a:r>
              <a:rPr lang="en-US" sz="1400" dirty="0">
                <a:solidFill>
                  <a:srgbClr val="3380CE"/>
                </a:solidFill>
                <a:latin typeface="Roboto Light"/>
                <a:ea typeface="Roboto Light"/>
                <a:cs typeface="Calibri"/>
              </a:rPr>
              <a:t>Albany New York 12205</a:t>
            </a:r>
            <a:endParaRPr lang="en-US" dirty="0">
              <a:solidFill>
                <a:srgbClr val="3380CE"/>
              </a:solidFill>
              <a:latin typeface="Roboto Light"/>
              <a:ea typeface="Roboto Light"/>
              <a:cs typeface="Calibri"/>
            </a:endParaRPr>
          </a:p>
          <a:p>
            <a:pPr marL="574675" lvl="1" indent="-287020"/>
            <a:r>
              <a:rPr lang="en-US" dirty="0">
                <a:latin typeface="Roboto Light"/>
                <a:ea typeface="Roboto Light"/>
                <a:cs typeface="Calibri"/>
              </a:rPr>
              <a:t>Only the new Combined Residential Application will be accepted for determining eligibility for new applicants to the Assisted Home Performance or </a:t>
            </a:r>
            <a:r>
              <a:rPr lang="en-US" dirty="0" err="1">
                <a:latin typeface="Roboto Light"/>
                <a:ea typeface="Roboto Light"/>
                <a:cs typeface="Calibri"/>
              </a:rPr>
              <a:t>EmPower</a:t>
            </a:r>
            <a:r>
              <a:rPr lang="en-US" dirty="0">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dirty="0">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dirty="0">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dirty="0">
                <a:latin typeface="Roboto Light"/>
                <a:ea typeface="Roboto Light"/>
                <a:cs typeface="Calibri"/>
              </a:rPr>
              <a:t>Creation of campaign codes will be done in Salesforce (migrated from </a:t>
            </a:r>
            <a:r>
              <a:rPr lang="en-US" dirty="0" err="1">
                <a:latin typeface="Roboto Light"/>
                <a:ea typeface="Roboto Light"/>
                <a:cs typeface="Calibri"/>
              </a:rPr>
              <a:t>Uplight</a:t>
            </a:r>
            <a:r>
              <a:rPr lang="en-US" dirty="0">
                <a:latin typeface="Roboto Light"/>
                <a:ea typeface="Roboto Light"/>
                <a:cs typeface="Calibri"/>
              </a:rPr>
              <a:t>).</a:t>
            </a:r>
          </a:p>
          <a:p>
            <a:pPr marL="285750" indent="-285750">
              <a:buFont typeface="Arial" panose="020B0604020202020204" pitchFamily="34" charset="0"/>
              <a:buChar char="•"/>
            </a:pPr>
            <a:r>
              <a:rPr lang="en-US" dirty="0">
                <a:latin typeface="Roboto Light"/>
                <a:ea typeface="Roboto Light"/>
                <a:cs typeface="Calibri"/>
              </a:rPr>
              <a:t>Once a campaign code is created, a web link will be generated that can be posted to a website or shared with an applicant through email.</a:t>
            </a:r>
            <a:endParaRPr lang="en-US" dirty="0">
              <a:cs typeface="Calibri" panose="020F0502020204030204" pitchFamily="34" charset="0"/>
            </a:endParaRPr>
          </a:p>
          <a:p>
            <a:pPr marL="571500" indent="-279400">
              <a:buFont typeface="Arial" panose="020B0604020202020204" pitchFamily="34" charset="0"/>
              <a:buChar char="•"/>
              <a:tabLst>
                <a:tab pos="914400" algn="l"/>
              </a:tabLst>
            </a:pPr>
            <a:r>
              <a:rPr lang="en-US" sz="1400" dirty="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dirty="0">
                <a:latin typeface="Roboto Light"/>
                <a:ea typeface="Roboto Light"/>
                <a:cs typeface="Calibri"/>
              </a:rPr>
              <a:t>Contractors and community groups can set up multiple campaign codes to track different marketing outreach efforts through Salesforce.</a:t>
            </a:r>
            <a:endParaRPr lang="en-US" dirty="0">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dirty="0"/>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327C45-3485-477B-8788-A62C106CEAF0}">
  <ds:schemaRefs>
    <ds:schemaRef ds:uri="http://purl.org/dc/elements/1.1/"/>
    <ds:schemaRef ds:uri="http://schemas.microsoft.com/office/2006/metadata/properties"/>
    <ds:schemaRef ds:uri="http://purl.org/dc/terms/"/>
    <ds:schemaRef ds:uri="http://schemas.openxmlformats.org/package/2006/metadata/core-properties"/>
    <ds:schemaRef ds:uri="525b6f7c-755a-4a89-8b94-d772101aa543"/>
    <ds:schemaRef ds:uri="http://schemas.microsoft.com/office/2006/documentManagement/types"/>
    <ds:schemaRef ds:uri="http://schemas.microsoft.com/office/infopath/2007/PartnerControls"/>
    <ds:schemaRef ds:uri="c8574f5d-b0c7-4c81-97e8-eec4f36f05f9"/>
    <ds:schemaRef ds:uri="http://www.w3.org/XML/1998/namespace"/>
    <ds:schemaRef ds:uri="http://purl.org/dc/dcmitype/"/>
  </ds:schemaRefs>
</ds:datastoreItem>
</file>

<file path=customXml/itemProps2.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3.xml><?xml version="1.0" encoding="utf-8"?>
<ds:datastoreItem xmlns:ds="http://schemas.openxmlformats.org/officeDocument/2006/customXml" ds:itemID="{12645E41-5107-4C28-904C-995FAB5922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5b6f7c-755a-4a89-8b94-d772101aa543"/>
    <ds:schemaRef ds:uri="c8574f5d-b0c7-4c81-97e8-eec4f36f0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TotalTime>
  <Words>4765</Words>
  <Application>Microsoft Office PowerPoint</Application>
  <PresentationFormat>Widescreen</PresentationFormat>
  <Paragraphs>469</Paragraphs>
  <Slides>40</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Application Submission Options</vt:lpstr>
      <vt:lpstr>PowerPoint Presentation</vt:lpstr>
      <vt:lpstr>PowerPoint Presentation</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1</cp:revision>
  <dcterms:created xsi:type="dcterms:W3CDTF">2021-04-19T13:51:04Z</dcterms:created>
  <dcterms:modified xsi:type="dcterms:W3CDTF">2021-07-01T16:15:14Z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